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4"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66"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6/18/2022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6/18/2022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6/18/2022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6/18/2022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5000" dirty="0" err="1" smtClean="0"/>
              <a:t>Varietats</a:t>
            </a:r>
            <a:r>
              <a:rPr lang="es-ES" sz="5000" dirty="0" smtClean="0"/>
              <a:t> </a:t>
            </a:r>
            <a:r>
              <a:rPr lang="es-ES" sz="5000" dirty="0" err="1" smtClean="0"/>
              <a:t>blanques</a:t>
            </a:r>
            <a:r>
              <a:rPr lang="es-ES" sz="5000" dirty="0" smtClean="0"/>
              <a:t> de </a:t>
            </a:r>
            <a:r>
              <a:rPr lang="es-ES" sz="5000" dirty="0" err="1" smtClean="0"/>
              <a:t>catalunya</a:t>
            </a:r>
            <a:endParaRPr lang="es-ES" sz="5000" dirty="0"/>
          </a:p>
        </p:txBody>
      </p:sp>
      <p:sp>
        <p:nvSpPr>
          <p:cNvPr id="3" name="Subtítulo 2"/>
          <p:cNvSpPr>
            <a:spLocks noGrp="1"/>
          </p:cNvSpPr>
          <p:nvPr>
            <p:ph type="subTitle" idx="1"/>
          </p:nvPr>
        </p:nvSpPr>
        <p:spPr/>
        <p:txBody>
          <a:bodyPr/>
          <a:lstStyle/>
          <a:p>
            <a:r>
              <a:rPr lang="es-ES" dirty="0" err="1" smtClean="0"/>
              <a:t>Assossiació</a:t>
            </a:r>
            <a:r>
              <a:rPr lang="es-ES" dirty="0" smtClean="0"/>
              <a:t> Catalana </a:t>
            </a:r>
            <a:r>
              <a:rPr lang="es-ES" dirty="0" err="1" smtClean="0"/>
              <a:t>d’Enòlegs</a:t>
            </a:r>
            <a:endParaRPr lang="es-ES" dirty="0" smtClean="0"/>
          </a:p>
          <a:p>
            <a:r>
              <a:rPr lang="es-ES" dirty="0" smtClean="0"/>
              <a:t>Pol Sancho </a:t>
            </a:r>
            <a:r>
              <a:rPr lang="es-ES" dirty="0" err="1" smtClean="0"/>
              <a:t>Virgili</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5265" y="5193337"/>
            <a:ext cx="4019550" cy="1133475"/>
          </a:xfrm>
          <a:prstGeom prst="rect">
            <a:avLst/>
          </a:prstGeom>
        </p:spPr>
      </p:pic>
    </p:spTree>
    <p:extLst>
      <p:ext uri="{BB962C8B-B14F-4D97-AF65-F5344CB8AC3E}">
        <p14:creationId xmlns:p14="http://schemas.microsoft.com/office/powerpoint/2010/main" val="3927571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4800"/>
          <a:stretch/>
        </p:blipFill>
        <p:spPr>
          <a:xfrm>
            <a:off x="9200271" y="2424874"/>
            <a:ext cx="1927977" cy="3315844"/>
          </a:xfrm>
          <a:effectLst>
            <a:softEdge rad="101600"/>
          </a:effectLst>
        </p:spPr>
      </p:pic>
      <p:sp>
        <p:nvSpPr>
          <p:cNvPr id="2" name="Título 1"/>
          <p:cNvSpPr>
            <a:spLocks noGrp="1"/>
          </p:cNvSpPr>
          <p:nvPr>
            <p:ph type="title"/>
          </p:nvPr>
        </p:nvSpPr>
        <p:spPr/>
        <p:txBody>
          <a:bodyPr/>
          <a:lstStyle/>
          <a:p>
            <a:r>
              <a:rPr lang="es-ES" dirty="0" smtClean="0"/>
              <a:t>parellada</a:t>
            </a:r>
            <a:endParaRPr lang="es-ES" dirty="0"/>
          </a:p>
        </p:txBody>
      </p:sp>
      <p:sp>
        <p:nvSpPr>
          <p:cNvPr id="9" name="Marcador de contenido 8"/>
          <p:cNvSpPr>
            <a:spLocks noGrp="1"/>
          </p:cNvSpPr>
          <p:nvPr>
            <p:ph sz="half" idx="2"/>
          </p:nvPr>
        </p:nvSpPr>
        <p:spPr>
          <a:xfrm>
            <a:off x="1069847" y="2093976"/>
            <a:ext cx="7494604" cy="3977640"/>
          </a:xfrm>
        </p:spPr>
        <p:txBody>
          <a:bodyPr>
            <a:normAutofit lnSpcReduction="10000"/>
          </a:bodyPr>
          <a:lstStyle/>
          <a:p>
            <a:r>
              <a:rPr lang="es-ES" dirty="0" smtClean="0"/>
              <a:t>Los primeros documentos donde se cita esta variedad es en el País </a:t>
            </a:r>
            <a:r>
              <a:rPr lang="es-ES" dirty="0" err="1" smtClean="0"/>
              <a:t>Valencià</a:t>
            </a:r>
            <a:r>
              <a:rPr lang="es-ES" dirty="0" smtClean="0"/>
              <a:t>, y corresponden al siglo XV.</a:t>
            </a:r>
          </a:p>
          <a:p>
            <a:r>
              <a:rPr lang="es-ES" dirty="0" smtClean="0"/>
              <a:t>En aquella época el nombre más utilizado era </a:t>
            </a:r>
            <a:r>
              <a:rPr lang="es-ES" dirty="0" err="1" smtClean="0"/>
              <a:t>Montònec</a:t>
            </a:r>
            <a:r>
              <a:rPr lang="es-ES" dirty="0" smtClean="0"/>
              <a:t>, también en Catalunya y les Illes Balears.</a:t>
            </a:r>
          </a:p>
          <a:p>
            <a:r>
              <a:rPr lang="es-ES" dirty="0" smtClean="0"/>
              <a:t>El nombre Parellada no aparece hasta el siglo XIX, siempre acompañando a </a:t>
            </a:r>
            <a:r>
              <a:rPr lang="es-ES" dirty="0" err="1" smtClean="0"/>
              <a:t>Montònec</a:t>
            </a:r>
            <a:r>
              <a:rPr lang="es-ES" dirty="0" smtClean="0"/>
              <a:t>. Muy común en el </a:t>
            </a:r>
            <a:r>
              <a:rPr lang="es-ES" dirty="0" err="1" smtClean="0"/>
              <a:t>Penedès</a:t>
            </a:r>
            <a:r>
              <a:rPr lang="es-ES" dirty="0" smtClean="0"/>
              <a:t>, se populariza al ser una de las variedades para la elaboración de cava.</a:t>
            </a:r>
          </a:p>
          <a:p>
            <a:r>
              <a:rPr lang="es-ES" dirty="0" smtClean="0"/>
              <a:t>Sinonimias: </a:t>
            </a:r>
            <a:r>
              <a:rPr lang="es-ES" dirty="0" err="1" smtClean="0"/>
              <a:t>Montònec</a:t>
            </a:r>
            <a:r>
              <a:rPr lang="es-ES" dirty="0" smtClean="0"/>
              <a:t>, </a:t>
            </a:r>
            <a:r>
              <a:rPr lang="es-ES" dirty="0" err="1" smtClean="0"/>
              <a:t>montònega</a:t>
            </a:r>
            <a:r>
              <a:rPr lang="es-ES" dirty="0" smtClean="0"/>
              <a:t>, </a:t>
            </a:r>
            <a:r>
              <a:rPr lang="es-ES" dirty="0" err="1" smtClean="0"/>
              <a:t>martorella</a:t>
            </a:r>
            <a:endParaRPr lang="es-ES" dirty="0" smtClean="0"/>
          </a:p>
          <a:p>
            <a:r>
              <a:rPr lang="es-ES" dirty="0" smtClean="0"/>
              <a:t>Superficie conreada: 7482 ha (RVC 12/9/2017), la mayoría en </a:t>
            </a:r>
            <a:r>
              <a:rPr lang="es-ES" dirty="0" err="1" smtClean="0"/>
              <a:t>Penedès</a:t>
            </a:r>
            <a:r>
              <a:rPr lang="es-ES" dirty="0" smtClean="0"/>
              <a:t>, Conca de </a:t>
            </a:r>
            <a:r>
              <a:rPr lang="es-ES" dirty="0" err="1" smtClean="0"/>
              <a:t>Barberà</a:t>
            </a:r>
            <a:r>
              <a:rPr lang="es-ES" dirty="0" smtClean="0"/>
              <a:t>, Tarragona y </a:t>
            </a:r>
            <a:r>
              <a:rPr lang="es-ES" dirty="0" err="1" smtClean="0"/>
              <a:t>Costers</a:t>
            </a:r>
            <a:r>
              <a:rPr lang="es-ES" dirty="0" smtClean="0"/>
              <a:t> del Segre</a:t>
            </a:r>
            <a:endParaRPr lang="es-ES" dirty="0"/>
          </a:p>
        </p:txBody>
      </p:sp>
    </p:spTree>
    <p:extLst>
      <p:ext uri="{BB962C8B-B14F-4D97-AF65-F5344CB8AC3E}">
        <p14:creationId xmlns:p14="http://schemas.microsoft.com/office/powerpoint/2010/main" val="3069967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parellada</a:t>
            </a:r>
            <a:endParaRPr lang="es-ES" dirty="0"/>
          </a:p>
        </p:txBody>
      </p:sp>
      <p:sp>
        <p:nvSpPr>
          <p:cNvPr id="9" name="Marcador de contenido 8"/>
          <p:cNvSpPr>
            <a:spLocks noGrp="1"/>
          </p:cNvSpPr>
          <p:nvPr>
            <p:ph sz="half" idx="2"/>
          </p:nvPr>
        </p:nvSpPr>
        <p:spPr>
          <a:xfrm>
            <a:off x="1069847" y="2093976"/>
            <a:ext cx="8289504" cy="4197096"/>
          </a:xfrm>
        </p:spPr>
        <p:txBody>
          <a:bodyPr>
            <a:normAutofit/>
          </a:bodyPr>
          <a:lstStyle/>
          <a:p>
            <a:r>
              <a:rPr lang="es-ES" dirty="0" smtClean="0"/>
              <a:t>Carles Andreu Parellada</a:t>
            </a:r>
          </a:p>
          <a:p>
            <a:r>
              <a:rPr lang="es-ES" dirty="0" err="1" smtClean="0"/>
              <a:t>Celler</a:t>
            </a:r>
            <a:r>
              <a:rPr lang="es-ES" dirty="0" smtClean="0"/>
              <a:t> Carles Andreu</a:t>
            </a:r>
          </a:p>
          <a:p>
            <a:r>
              <a:rPr lang="es-ES" dirty="0" smtClean="0"/>
              <a:t>DO Conca de </a:t>
            </a:r>
            <a:r>
              <a:rPr lang="es-ES" dirty="0" err="1" smtClean="0"/>
              <a:t>Barberà</a:t>
            </a:r>
            <a:endParaRPr lang="es-ES" dirty="0" smtClean="0"/>
          </a:p>
          <a:p>
            <a:r>
              <a:rPr lang="es-ES" dirty="0" smtClean="0"/>
              <a:t>Añada: </a:t>
            </a:r>
            <a:r>
              <a:rPr lang="es-ES" dirty="0" smtClean="0"/>
              <a:t>2020</a:t>
            </a:r>
            <a:endParaRPr lang="es-ES" dirty="0" smtClean="0"/>
          </a:p>
          <a:p>
            <a:r>
              <a:rPr lang="es-ES" dirty="0" smtClean="0"/>
              <a:t>6 meses sobre lías</a:t>
            </a:r>
          </a:p>
          <a:p>
            <a:endParaRPr lang="es-ES" dirty="0"/>
          </a:p>
          <a:p>
            <a:r>
              <a:rPr lang="es-ES" dirty="0" smtClean="0"/>
              <a:t>Siglo XII: monjes cistercienses de la abadía de Santa </a:t>
            </a:r>
            <a:r>
              <a:rPr lang="es-ES" dirty="0" err="1" smtClean="0"/>
              <a:t>Maria</a:t>
            </a:r>
            <a:r>
              <a:rPr lang="es-ES" dirty="0" smtClean="0"/>
              <a:t> de </a:t>
            </a:r>
            <a:r>
              <a:rPr lang="es-ES" dirty="0" err="1" smtClean="0"/>
              <a:t>Poblet</a:t>
            </a:r>
            <a:r>
              <a:rPr lang="es-ES" dirty="0" smtClean="0"/>
              <a:t> y el orden de los monjes-guerreros de los Templarios establecidos en </a:t>
            </a:r>
            <a:r>
              <a:rPr lang="es-ES" dirty="0" err="1" smtClean="0"/>
              <a:t>Barberà</a:t>
            </a:r>
            <a:r>
              <a:rPr lang="es-ES" dirty="0" smtClean="0"/>
              <a:t> transmiten sus conocimientos sobre la vid</a:t>
            </a:r>
          </a:p>
          <a:p>
            <a:r>
              <a:rPr lang="es-ES" dirty="0" smtClean="0"/>
              <a:t>Grandes cooperativas modernistas</a:t>
            </a:r>
          </a:p>
        </p:txBody>
      </p:sp>
      <p:pic>
        <p:nvPicPr>
          <p:cNvPr id="5" name="Marcador de contenido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1506" t="15659" r="32096" b="5767"/>
          <a:stretch/>
        </p:blipFill>
        <p:spPr>
          <a:xfrm>
            <a:off x="9969149" y="2193853"/>
            <a:ext cx="1195388" cy="3877763"/>
          </a:xfrm>
          <a:effectLst>
            <a:softEdge rad="76200"/>
          </a:effec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4249" y="384754"/>
            <a:ext cx="1768897" cy="1809099"/>
          </a:xfrm>
          <a:prstGeom prst="rect">
            <a:avLst/>
          </a:prstGeom>
          <a:effectLst>
            <a:softEdge rad="25400"/>
          </a:effectLst>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421" y="2193853"/>
            <a:ext cx="2533650" cy="1809750"/>
          </a:xfrm>
          <a:prstGeom prst="rect">
            <a:avLst/>
          </a:prstGeom>
          <a:effectLst>
            <a:softEdge rad="101600"/>
          </a:effectLst>
        </p:spPr>
      </p:pic>
    </p:spTree>
    <p:extLst>
      <p:ext uri="{BB962C8B-B14F-4D97-AF65-F5344CB8AC3E}">
        <p14:creationId xmlns:p14="http://schemas.microsoft.com/office/powerpoint/2010/main" val="1045382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Subirat</a:t>
            </a:r>
            <a:r>
              <a:rPr lang="es-ES" dirty="0" smtClean="0"/>
              <a:t> </a:t>
            </a:r>
            <a:r>
              <a:rPr lang="es-ES" dirty="0" err="1" smtClean="0"/>
              <a:t>Parent</a:t>
            </a:r>
            <a:endParaRPr lang="es-ES" dirty="0"/>
          </a:p>
        </p:txBody>
      </p:sp>
      <p:sp>
        <p:nvSpPr>
          <p:cNvPr id="9" name="Marcador de contenido 8"/>
          <p:cNvSpPr>
            <a:spLocks noGrp="1"/>
          </p:cNvSpPr>
          <p:nvPr>
            <p:ph sz="half" idx="2"/>
          </p:nvPr>
        </p:nvSpPr>
        <p:spPr>
          <a:xfrm>
            <a:off x="1069847" y="2093976"/>
            <a:ext cx="7494604" cy="3977640"/>
          </a:xfrm>
        </p:spPr>
        <p:txBody>
          <a:bodyPr>
            <a:normAutofit/>
          </a:bodyPr>
          <a:lstStyle/>
          <a:p>
            <a:r>
              <a:rPr lang="es-ES" dirty="0" smtClean="0"/>
              <a:t>Variedad local en Tarragona</a:t>
            </a:r>
          </a:p>
          <a:p>
            <a:r>
              <a:rPr lang="es-ES" dirty="0" smtClean="0"/>
              <a:t>Actualmente no llega al 0,37% de las variedades blancas (83%) plantadas en la DO. Tarragona</a:t>
            </a:r>
          </a:p>
          <a:p>
            <a:r>
              <a:rPr lang="es-ES" dirty="0" smtClean="0"/>
              <a:t>El viñedo más antiguo (DO. Tarragona) es 1969</a:t>
            </a:r>
          </a:p>
          <a:p>
            <a:r>
              <a:rPr lang="es-ES" dirty="0" smtClean="0"/>
              <a:t>Aunque prácticamente inexistente, se encuentra sobretodo en Tarragona mayoritariamente y en el </a:t>
            </a:r>
            <a:r>
              <a:rPr lang="es-ES" dirty="0" err="1" smtClean="0"/>
              <a:t>Baix</a:t>
            </a:r>
            <a:r>
              <a:rPr lang="es-ES" dirty="0" smtClean="0"/>
              <a:t> </a:t>
            </a:r>
            <a:r>
              <a:rPr lang="es-ES" dirty="0" err="1" smtClean="0"/>
              <a:t>Penedès</a:t>
            </a:r>
            <a:r>
              <a:rPr lang="es-ES" dirty="0" smtClean="0"/>
              <a:t>.</a:t>
            </a:r>
          </a:p>
          <a:p>
            <a:r>
              <a:rPr lang="es-ES" dirty="0" smtClean="0"/>
              <a:t>Con la tendencia creciente de los últimos años para las variedades minoritarias se está empezando a ver algún </a:t>
            </a:r>
            <a:r>
              <a:rPr lang="es-ES" dirty="0" err="1" smtClean="0"/>
              <a:t>monovarietal</a:t>
            </a:r>
            <a:r>
              <a:rPr lang="es-ES" dirty="0" smtClean="0"/>
              <a:t> de esta variedad</a:t>
            </a:r>
          </a:p>
          <a:p>
            <a:r>
              <a:rPr lang="es-ES" dirty="0" smtClean="0"/>
              <a:t>Sinonimias: Malvasía Riojana, ¿Alarije?</a:t>
            </a:r>
            <a:endParaRPr lang="es-ES" dirty="0"/>
          </a:p>
        </p:txBody>
      </p:sp>
      <p:pic>
        <p:nvPicPr>
          <p:cNvPr id="5" name="Marcador de conteni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625286" y="2093341"/>
            <a:ext cx="2502962" cy="3978275"/>
          </a:xfrm>
          <a:effectLst>
            <a:softEdge rad="127000"/>
          </a:effectLst>
        </p:spPr>
      </p:pic>
    </p:spTree>
    <p:extLst>
      <p:ext uri="{BB962C8B-B14F-4D97-AF65-F5344CB8AC3E}">
        <p14:creationId xmlns:p14="http://schemas.microsoft.com/office/powerpoint/2010/main" val="2589014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Subirat</a:t>
            </a:r>
            <a:r>
              <a:rPr lang="es-ES" dirty="0" smtClean="0"/>
              <a:t> </a:t>
            </a:r>
            <a:r>
              <a:rPr lang="es-ES" dirty="0" err="1" smtClean="0"/>
              <a:t>Parent</a:t>
            </a:r>
            <a:endParaRPr lang="es-ES" dirty="0"/>
          </a:p>
        </p:txBody>
      </p:sp>
      <p:sp>
        <p:nvSpPr>
          <p:cNvPr id="9" name="Marcador de contenido 8"/>
          <p:cNvSpPr>
            <a:spLocks noGrp="1"/>
          </p:cNvSpPr>
          <p:nvPr>
            <p:ph sz="half" idx="2"/>
          </p:nvPr>
        </p:nvSpPr>
        <p:spPr>
          <a:xfrm>
            <a:off x="1069847" y="2093976"/>
            <a:ext cx="8529836" cy="4306824"/>
          </a:xfrm>
        </p:spPr>
        <p:txBody>
          <a:bodyPr>
            <a:normAutofit fontScale="85000" lnSpcReduction="20000"/>
          </a:bodyPr>
          <a:lstStyle/>
          <a:p>
            <a:r>
              <a:rPr lang="es-ES" dirty="0" err="1" smtClean="0"/>
              <a:t>Identitas</a:t>
            </a:r>
            <a:endParaRPr lang="es-ES" dirty="0" smtClean="0"/>
          </a:p>
          <a:p>
            <a:r>
              <a:rPr lang="es-ES" dirty="0" err="1" smtClean="0"/>
              <a:t>Celler</a:t>
            </a:r>
            <a:r>
              <a:rPr lang="es-ES" dirty="0" smtClean="0"/>
              <a:t> Blanch</a:t>
            </a:r>
          </a:p>
          <a:p>
            <a:r>
              <a:rPr lang="es-ES" dirty="0" smtClean="0"/>
              <a:t>DO Tarragona</a:t>
            </a:r>
          </a:p>
          <a:p>
            <a:r>
              <a:rPr lang="es-ES" dirty="0" smtClean="0"/>
              <a:t>Añada: 2020</a:t>
            </a:r>
          </a:p>
          <a:p>
            <a:r>
              <a:rPr lang="es-ES" dirty="0" smtClean="0"/>
              <a:t>Viñedo de 53 años</a:t>
            </a:r>
          </a:p>
          <a:p>
            <a:r>
              <a:rPr lang="es-ES" dirty="0" smtClean="0"/>
              <a:t>Fermentación en barrica de castaño de 425L</a:t>
            </a:r>
          </a:p>
          <a:p>
            <a:r>
              <a:rPr lang="es-ES" dirty="0" smtClean="0"/>
              <a:t>Posterior crianza de 6 meses sobre lías en las mismas barricas</a:t>
            </a:r>
          </a:p>
          <a:p>
            <a:endParaRPr lang="es-ES" dirty="0"/>
          </a:p>
          <a:p>
            <a:r>
              <a:rPr lang="es-ES" dirty="0" smtClean="0"/>
              <a:t>Tarragona: </a:t>
            </a:r>
          </a:p>
          <a:p>
            <a:r>
              <a:rPr lang="es-ES" dirty="0" smtClean="0"/>
              <a:t>Los iberos empezaron el conreo de viña, pero los romanos fueron los verdaderos impulsores de la elaboración de vino</a:t>
            </a:r>
          </a:p>
          <a:p>
            <a:r>
              <a:rPr lang="es-ES" dirty="0" smtClean="0"/>
              <a:t>Gran tradición cooperativista</a:t>
            </a:r>
          </a:p>
          <a:p>
            <a:r>
              <a:rPr lang="es-ES" dirty="0" smtClean="0"/>
              <a:t>Principales variedades: </a:t>
            </a:r>
            <a:r>
              <a:rPr lang="es-ES" dirty="0" err="1" smtClean="0"/>
              <a:t>Macabeu</a:t>
            </a:r>
            <a:r>
              <a:rPr lang="es-ES" dirty="0" smtClean="0"/>
              <a:t>, </a:t>
            </a:r>
            <a:r>
              <a:rPr lang="es-ES" dirty="0" err="1" smtClean="0"/>
              <a:t>Xarel·lo</a:t>
            </a:r>
            <a:r>
              <a:rPr lang="es-ES" dirty="0" smtClean="0"/>
              <a:t>, Parellada</a:t>
            </a:r>
          </a:p>
        </p:txBody>
      </p:sp>
      <p:pic>
        <p:nvPicPr>
          <p:cNvPr id="4" name="Marcador de contenido 3"/>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008" t="3354" r="35338" b="3731"/>
          <a:stretch/>
        </p:blipFill>
        <p:spPr>
          <a:xfrm>
            <a:off x="9866376" y="2117750"/>
            <a:ext cx="1261872" cy="3953866"/>
          </a:xfrm>
          <a:effectLst>
            <a:softEdge rad="76200"/>
          </a:effec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262" y="2117750"/>
            <a:ext cx="2552700" cy="1790700"/>
          </a:xfrm>
          <a:prstGeom prst="rect">
            <a:avLst/>
          </a:prstGeom>
          <a:effectLst>
            <a:softEdge rad="76200"/>
          </a:effec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683" y="371458"/>
            <a:ext cx="1795257" cy="1835691"/>
          </a:xfrm>
          <a:prstGeom prst="rect">
            <a:avLst/>
          </a:prstGeom>
          <a:effectLst>
            <a:softEdge rad="50800"/>
          </a:effectLst>
        </p:spPr>
      </p:pic>
    </p:spTree>
    <p:extLst>
      <p:ext uri="{BB962C8B-B14F-4D97-AF65-F5344CB8AC3E}">
        <p14:creationId xmlns:p14="http://schemas.microsoft.com/office/powerpoint/2010/main" val="2343201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Pansa Blanca - </a:t>
            </a:r>
            <a:r>
              <a:rPr lang="es-ES" dirty="0" err="1" smtClean="0"/>
              <a:t>Xarel·lo</a:t>
            </a:r>
            <a:r>
              <a:rPr lang="es-ES" dirty="0" smtClean="0"/>
              <a:t> </a:t>
            </a:r>
            <a:r>
              <a:rPr lang="es-ES" dirty="0" err="1" smtClean="0"/>
              <a:t>Cartoixà</a:t>
            </a:r>
            <a:r>
              <a:rPr lang="es-ES" dirty="0" smtClean="0"/>
              <a:t> (</a:t>
            </a:r>
            <a:r>
              <a:rPr lang="es-ES" dirty="0" err="1" smtClean="0"/>
              <a:t>vermell</a:t>
            </a:r>
            <a:r>
              <a:rPr lang="es-ES" dirty="0" smtClean="0"/>
              <a:t>)</a:t>
            </a:r>
            <a:endParaRPr lang="es-ES" dirty="0"/>
          </a:p>
        </p:txBody>
      </p:sp>
      <p:sp>
        <p:nvSpPr>
          <p:cNvPr id="9" name="Marcador de contenido 8"/>
          <p:cNvSpPr>
            <a:spLocks noGrp="1"/>
          </p:cNvSpPr>
          <p:nvPr>
            <p:ph sz="half" idx="2"/>
          </p:nvPr>
        </p:nvSpPr>
        <p:spPr>
          <a:xfrm>
            <a:off x="1069847" y="2093976"/>
            <a:ext cx="7494604" cy="3977640"/>
          </a:xfrm>
        </p:spPr>
        <p:txBody>
          <a:bodyPr>
            <a:normAutofit lnSpcReduction="10000"/>
          </a:bodyPr>
          <a:lstStyle/>
          <a:p>
            <a:r>
              <a:rPr lang="es-ES" dirty="0" smtClean="0"/>
              <a:t>Aunque hay textos que referencian la variedad en el siglo XV, no se han encontrado los documentos originales.</a:t>
            </a:r>
          </a:p>
          <a:p>
            <a:r>
              <a:rPr lang="es-ES" dirty="0" smtClean="0"/>
              <a:t>La primera cita documentada: “En lo demás del Campo de Tarragona </a:t>
            </a:r>
            <a:r>
              <a:rPr lang="es-ES" dirty="0" err="1" smtClean="0"/>
              <a:t>lustolines</a:t>
            </a:r>
            <a:r>
              <a:rPr lang="es-ES" dirty="0" smtClean="0"/>
              <a:t>, </a:t>
            </a:r>
            <a:r>
              <a:rPr lang="es-ES" dirty="0" err="1" smtClean="0"/>
              <a:t>Xerelos</a:t>
            </a:r>
            <a:r>
              <a:rPr lang="es-ES" dirty="0" smtClean="0"/>
              <a:t>, </a:t>
            </a:r>
            <a:r>
              <a:rPr lang="es-ES" dirty="0" err="1" smtClean="0"/>
              <a:t>Verdieles</a:t>
            </a:r>
            <a:r>
              <a:rPr lang="es-ES" dirty="0" smtClean="0"/>
              <a:t>, Garnachas y otros vinos blancos tintos, y aloques.” (</a:t>
            </a:r>
            <a:r>
              <a:rPr lang="es-ES" dirty="0" err="1" smtClean="0"/>
              <a:t>Corbera</a:t>
            </a:r>
            <a:r>
              <a:rPr lang="es-ES" dirty="0" smtClean="0"/>
              <a:t>, 1678, p. 61)</a:t>
            </a:r>
          </a:p>
          <a:p>
            <a:r>
              <a:rPr lang="es-ES" dirty="0" smtClean="0"/>
              <a:t>Sinonimias: </a:t>
            </a:r>
            <a:r>
              <a:rPr lang="es-ES" dirty="0" err="1" smtClean="0"/>
              <a:t>Pansal</a:t>
            </a:r>
            <a:r>
              <a:rPr lang="es-ES" dirty="0" smtClean="0"/>
              <a:t>, </a:t>
            </a:r>
            <a:r>
              <a:rPr lang="es-ES" dirty="0" err="1" smtClean="0"/>
              <a:t>pansal</a:t>
            </a:r>
            <a:r>
              <a:rPr lang="es-ES" dirty="0" smtClean="0"/>
              <a:t> </a:t>
            </a:r>
            <a:r>
              <a:rPr lang="es-ES" dirty="0" err="1" smtClean="0"/>
              <a:t>blanc</a:t>
            </a:r>
            <a:r>
              <a:rPr lang="es-ES" dirty="0" smtClean="0"/>
              <a:t>, </a:t>
            </a:r>
            <a:r>
              <a:rPr lang="es-ES" dirty="0" err="1" smtClean="0"/>
              <a:t>pansalet</a:t>
            </a:r>
            <a:r>
              <a:rPr lang="es-ES" dirty="0" smtClean="0"/>
              <a:t>. </a:t>
            </a:r>
            <a:r>
              <a:rPr lang="es-ES" dirty="0" err="1" smtClean="0"/>
              <a:t>Xarel·lo</a:t>
            </a:r>
            <a:r>
              <a:rPr lang="es-ES" dirty="0" smtClean="0"/>
              <a:t> </a:t>
            </a:r>
            <a:r>
              <a:rPr lang="es-ES" dirty="0" err="1" smtClean="0"/>
              <a:t>rosat</a:t>
            </a:r>
            <a:r>
              <a:rPr lang="es-ES" dirty="0" smtClean="0"/>
              <a:t>, </a:t>
            </a:r>
            <a:r>
              <a:rPr lang="es-ES" dirty="0" err="1" smtClean="0"/>
              <a:t>cartoixà</a:t>
            </a:r>
            <a:r>
              <a:rPr lang="es-ES" dirty="0" smtClean="0"/>
              <a:t> </a:t>
            </a:r>
            <a:r>
              <a:rPr lang="es-ES" dirty="0" err="1" smtClean="0"/>
              <a:t>rosat</a:t>
            </a:r>
            <a:r>
              <a:rPr lang="es-ES" dirty="0" smtClean="0"/>
              <a:t>, pansa </a:t>
            </a:r>
            <a:r>
              <a:rPr lang="es-ES" dirty="0" err="1" smtClean="0"/>
              <a:t>vermella</a:t>
            </a:r>
            <a:r>
              <a:rPr lang="es-ES" dirty="0" smtClean="0"/>
              <a:t>, pansa rosa, pansa rosada, </a:t>
            </a:r>
            <a:r>
              <a:rPr lang="es-ES" dirty="0" err="1" smtClean="0"/>
              <a:t>xarel·lo</a:t>
            </a:r>
            <a:r>
              <a:rPr lang="es-ES" dirty="0" smtClean="0"/>
              <a:t> de marina.</a:t>
            </a:r>
          </a:p>
          <a:p>
            <a:r>
              <a:rPr lang="es-ES" dirty="0"/>
              <a:t>Superficie conreada: </a:t>
            </a:r>
            <a:r>
              <a:rPr lang="es-ES" dirty="0" smtClean="0"/>
              <a:t>9843ha de </a:t>
            </a:r>
            <a:r>
              <a:rPr lang="es-ES" dirty="0" err="1" smtClean="0"/>
              <a:t>Xarel·lo</a:t>
            </a:r>
            <a:r>
              <a:rPr lang="es-ES" dirty="0" smtClean="0"/>
              <a:t> (RVC </a:t>
            </a:r>
            <a:r>
              <a:rPr lang="es-ES" dirty="0"/>
              <a:t>12/9/2017), la mayoría en </a:t>
            </a:r>
            <a:r>
              <a:rPr lang="es-ES" dirty="0" err="1" smtClean="0"/>
              <a:t>Penedès</a:t>
            </a:r>
            <a:r>
              <a:rPr lang="es-ES" dirty="0" smtClean="0"/>
              <a:t> (7500ha), y 10 ha de </a:t>
            </a:r>
            <a:r>
              <a:rPr lang="es-ES" dirty="0" err="1" smtClean="0"/>
              <a:t>Cartoixà</a:t>
            </a:r>
            <a:r>
              <a:rPr lang="es-ES" dirty="0" smtClean="0"/>
              <a:t> </a:t>
            </a:r>
            <a:r>
              <a:rPr lang="es-ES" dirty="0" err="1" smtClean="0"/>
              <a:t>vermell</a:t>
            </a:r>
            <a:r>
              <a:rPr lang="es-ES" dirty="0" smtClean="0"/>
              <a:t> (3,5ha DO Tarragona)</a:t>
            </a:r>
            <a:endParaRPr lang="es-ES" dirty="0"/>
          </a:p>
        </p:txBody>
      </p:sp>
      <p:pic>
        <p:nvPicPr>
          <p:cNvPr id="4" name="Marcador de contenido 3"/>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441" t="12516" r="15327" b="8767"/>
          <a:stretch/>
        </p:blipFill>
        <p:spPr>
          <a:xfrm>
            <a:off x="9580802" y="1513321"/>
            <a:ext cx="1547446" cy="2349305"/>
          </a:xfrm>
          <a:effectLst>
            <a:softEdge rad="76200"/>
          </a:effectLst>
        </p:spPr>
      </p:pic>
      <p:pic>
        <p:nvPicPr>
          <p:cNvPr id="6" name="Imagen 5"/>
          <p:cNvPicPr>
            <a:picLocks noChangeAspect="1"/>
          </p:cNvPicPr>
          <p:nvPr/>
        </p:nvPicPr>
        <p:blipFill>
          <a:blip r:embed="rId3"/>
          <a:stretch>
            <a:fillRect/>
          </a:stretch>
        </p:blipFill>
        <p:spPr>
          <a:xfrm>
            <a:off x="9233607" y="3857703"/>
            <a:ext cx="2241836" cy="2194922"/>
          </a:xfrm>
          <a:prstGeom prst="rect">
            <a:avLst/>
          </a:prstGeom>
          <a:effectLst>
            <a:softEdge rad="63500"/>
          </a:effectLst>
        </p:spPr>
      </p:pic>
    </p:spTree>
    <p:extLst>
      <p:ext uri="{BB962C8B-B14F-4D97-AF65-F5344CB8AC3E}">
        <p14:creationId xmlns:p14="http://schemas.microsoft.com/office/powerpoint/2010/main" val="3863364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Pansa Blanca</a:t>
            </a:r>
            <a:endParaRPr lang="es-ES" dirty="0"/>
          </a:p>
        </p:txBody>
      </p:sp>
      <p:sp>
        <p:nvSpPr>
          <p:cNvPr id="9" name="Marcador de contenido 8"/>
          <p:cNvSpPr>
            <a:spLocks noGrp="1"/>
          </p:cNvSpPr>
          <p:nvPr>
            <p:ph sz="half" idx="2"/>
          </p:nvPr>
        </p:nvSpPr>
        <p:spPr>
          <a:xfrm>
            <a:off x="1069847" y="2093976"/>
            <a:ext cx="8370367" cy="3977640"/>
          </a:xfrm>
        </p:spPr>
        <p:txBody>
          <a:bodyPr>
            <a:normAutofit/>
          </a:bodyPr>
          <a:lstStyle/>
          <a:p>
            <a:r>
              <a:rPr lang="es-ES" dirty="0" smtClean="0"/>
              <a:t>Alta </a:t>
            </a:r>
            <a:r>
              <a:rPr lang="es-ES" dirty="0" err="1" smtClean="0"/>
              <a:t>Alella</a:t>
            </a:r>
            <a:r>
              <a:rPr lang="es-ES" dirty="0" smtClean="0"/>
              <a:t> Pansa Blanca</a:t>
            </a:r>
          </a:p>
          <a:p>
            <a:r>
              <a:rPr lang="es-ES" dirty="0" err="1" smtClean="0"/>
              <a:t>Celler</a:t>
            </a:r>
            <a:r>
              <a:rPr lang="es-ES" dirty="0" smtClean="0"/>
              <a:t> Alta </a:t>
            </a:r>
            <a:r>
              <a:rPr lang="es-ES" dirty="0" err="1" smtClean="0"/>
              <a:t>Alella</a:t>
            </a:r>
            <a:endParaRPr lang="es-ES" dirty="0" smtClean="0"/>
          </a:p>
          <a:p>
            <a:r>
              <a:rPr lang="es-ES" dirty="0" smtClean="0"/>
              <a:t>DO </a:t>
            </a:r>
            <a:r>
              <a:rPr lang="es-ES" dirty="0" err="1" smtClean="0"/>
              <a:t>Alella</a:t>
            </a:r>
            <a:endParaRPr lang="es-ES" dirty="0" smtClean="0"/>
          </a:p>
          <a:p>
            <a:r>
              <a:rPr lang="es-ES" dirty="0" smtClean="0"/>
              <a:t>Añada: 2021</a:t>
            </a:r>
          </a:p>
          <a:p>
            <a:endParaRPr lang="es-ES" dirty="0"/>
          </a:p>
          <a:p>
            <a:r>
              <a:rPr lang="es-ES" dirty="0" smtClean="0"/>
              <a:t>DO </a:t>
            </a:r>
            <a:r>
              <a:rPr lang="es-ES" dirty="0" err="1" smtClean="0"/>
              <a:t>Alella</a:t>
            </a:r>
            <a:r>
              <a:rPr lang="es-ES" dirty="0" smtClean="0"/>
              <a:t>: 7 bodegas</a:t>
            </a:r>
          </a:p>
          <a:p>
            <a:r>
              <a:rPr lang="es-ES" dirty="0" smtClean="0"/>
              <a:t>Altura media: 450 m. (</a:t>
            </a:r>
            <a:r>
              <a:rPr lang="es-ES" dirty="0" err="1" smtClean="0"/>
              <a:t>Serrala</a:t>
            </a:r>
            <a:r>
              <a:rPr lang="es-ES" dirty="0" smtClean="0"/>
              <a:t> Litoral)</a:t>
            </a:r>
          </a:p>
          <a:p>
            <a:r>
              <a:rPr lang="es-ES" dirty="0" smtClean="0"/>
              <a:t>Suelo: </a:t>
            </a:r>
            <a:r>
              <a:rPr lang="es-ES" dirty="0" err="1" smtClean="0"/>
              <a:t>Sauló</a:t>
            </a:r>
            <a:r>
              <a:rPr lang="es-ES" dirty="0" smtClean="0"/>
              <a:t> (arena resultante de la descomposición del </a:t>
            </a:r>
            <a:r>
              <a:rPr lang="es-ES" dirty="0" err="1" smtClean="0"/>
              <a:t>graníto</a:t>
            </a:r>
            <a:r>
              <a:rPr lang="es-ES" dirty="0" smtClean="0"/>
              <a:t>), índice de </a:t>
            </a:r>
            <a:r>
              <a:rPr lang="es-ES" dirty="0" err="1" smtClean="0"/>
              <a:t>mat.</a:t>
            </a:r>
            <a:r>
              <a:rPr lang="es-ES" dirty="0" smtClean="0"/>
              <a:t> </a:t>
            </a:r>
            <a:r>
              <a:rPr lang="es-ES" dirty="0" err="1" smtClean="0"/>
              <a:t>org</a:t>
            </a:r>
            <a:r>
              <a:rPr lang="es-ES" dirty="0" smtClean="0"/>
              <a:t>. 1%, de los pocos suelos ácidos de Cataluña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9863" y="371458"/>
            <a:ext cx="1794898" cy="1835691"/>
          </a:xfrm>
          <a:prstGeom prst="rect">
            <a:avLst/>
          </a:prstGeom>
          <a:effectLst>
            <a:softEdge rad="38100"/>
          </a:effectLst>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33229" t="24504" r="32968" b="14120"/>
          <a:stretch/>
        </p:blipFill>
        <p:spPr>
          <a:xfrm>
            <a:off x="9837938" y="2093271"/>
            <a:ext cx="1318748" cy="4078929"/>
          </a:xfrm>
          <a:prstGeom prst="rect">
            <a:avLst/>
          </a:prstGeom>
          <a:effectLst>
            <a:softEdge rad="127000"/>
          </a:effectLst>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651" y="2093271"/>
            <a:ext cx="2066925" cy="2209800"/>
          </a:xfrm>
          <a:prstGeom prst="rect">
            <a:avLst/>
          </a:prstGeom>
          <a:effectLst>
            <a:softEdge rad="76200"/>
          </a:effectLst>
        </p:spPr>
      </p:pic>
    </p:spTree>
    <p:extLst>
      <p:ext uri="{BB962C8B-B14F-4D97-AF65-F5344CB8AC3E}">
        <p14:creationId xmlns:p14="http://schemas.microsoft.com/office/powerpoint/2010/main" val="3677150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Xarel·lo</a:t>
            </a:r>
            <a:endParaRPr lang="es-ES" dirty="0"/>
          </a:p>
        </p:txBody>
      </p:sp>
      <p:sp>
        <p:nvSpPr>
          <p:cNvPr id="9" name="Marcador de contenido 8"/>
          <p:cNvSpPr>
            <a:spLocks noGrp="1"/>
          </p:cNvSpPr>
          <p:nvPr>
            <p:ph sz="half" idx="2"/>
          </p:nvPr>
        </p:nvSpPr>
        <p:spPr>
          <a:xfrm>
            <a:off x="1069847" y="2093976"/>
            <a:ext cx="8370367" cy="4109876"/>
          </a:xfrm>
        </p:spPr>
        <p:txBody>
          <a:bodyPr>
            <a:normAutofit fontScale="92500" lnSpcReduction="10000"/>
          </a:bodyPr>
          <a:lstStyle/>
          <a:p>
            <a:r>
              <a:rPr lang="es-ES" dirty="0" smtClean="0"/>
              <a:t>El </a:t>
            </a:r>
            <a:r>
              <a:rPr lang="es-ES" dirty="0" err="1" smtClean="0"/>
              <a:t>Fanio</a:t>
            </a:r>
            <a:endParaRPr lang="es-ES" dirty="0" smtClean="0"/>
          </a:p>
          <a:p>
            <a:r>
              <a:rPr lang="es-ES" dirty="0" err="1" smtClean="0"/>
              <a:t>Celler</a:t>
            </a:r>
            <a:r>
              <a:rPr lang="es-ES" dirty="0" smtClean="0"/>
              <a:t> </a:t>
            </a:r>
            <a:r>
              <a:rPr lang="es-ES" dirty="0" err="1" smtClean="0"/>
              <a:t>Albet</a:t>
            </a:r>
            <a:r>
              <a:rPr lang="es-ES" dirty="0" smtClean="0"/>
              <a:t> i </a:t>
            </a:r>
            <a:r>
              <a:rPr lang="es-ES" dirty="0" err="1" smtClean="0"/>
              <a:t>Noya</a:t>
            </a:r>
            <a:endParaRPr lang="es-ES" dirty="0" smtClean="0"/>
          </a:p>
          <a:p>
            <a:r>
              <a:rPr lang="es-ES" dirty="0" smtClean="0"/>
              <a:t>DO </a:t>
            </a:r>
            <a:r>
              <a:rPr lang="es-ES" dirty="0" err="1" smtClean="0"/>
              <a:t>Penedès</a:t>
            </a:r>
            <a:endParaRPr lang="es-ES" dirty="0" smtClean="0"/>
          </a:p>
          <a:p>
            <a:r>
              <a:rPr lang="es-ES" dirty="0" smtClean="0"/>
              <a:t>Añada: 2020</a:t>
            </a:r>
          </a:p>
          <a:p>
            <a:r>
              <a:rPr lang="es-ES" dirty="0" smtClean="0"/>
              <a:t>Levadura autóctona seleccionada</a:t>
            </a:r>
          </a:p>
          <a:p>
            <a:r>
              <a:rPr lang="es-ES" dirty="0" smtClean="0"/>
              <a:t>8 meses de crianza: huevos de cemento, barrica de acacia e </a:t>
            </a:r>
            <a:r>
              <a:rPr lang="es-ES" dirty="0" err="1" smtClean="0"/>
              <a:t>inox</a:t>
            </a:r>
            <a:r>
              <a:rPr lang="es-ES" dirty="0" smtClean="0"/>
              <a:t>.</a:t>
            </a:r>
          </a:p>
          <a:p>
            <a:endParaRPr lang="es-ES" dirty="0"/>
          </a:p>
          <a:p>
            <a:r>
              <a:rPr lang="es-ES" dirty="0" err="1" smtClean="0"/>
              <a:t>Penedès</a:t>
            </a:r>
            <a:r>
              <a:rPr lang="es-ES" dirty="0" smtClean="0"/>
              <a:t>: Presencia de viñedos anterior al s. IV a.C.</a:t>
            </a:r>
          </a:p>
          <a:p>
            <a:r>
              <a:rPr lang="es-ES" dirty="0" smtClean="0"/>
              <a:t>Más del 50% del viñedo ecológico</a:t>
            </a:r>
          </a:p>
          <a:p>
            <a:r>
              <a:rPr lang="es-ES" dirty="0" err="1" smtClean="0"/>
              <a:t>Albet</a:t>
            </a:r>
            <a:r>
              <a:rPr lang="es-ES" dirty="0" smtClean="0"/>
              <a:t> i </a:t>
            </a:r>
            <a:r>
              <a:rPr lang="es-ES" dirty="0" err="1" smtClean="0"/>
              <a:t>Noya</a:t>
            </a:r>
            <a:r>
              <a:rPr lang="es-ES" dirty="0" smtClean="0"/>
              <a:t>: Primera empresa en producir vinos 100% ecológicos de España (1978)</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453" y="1952594"/>
            <a:ext cx="2382715" cy="1953826"/>
          </a:xfrm>
          <a:prstGeom prst="rect">
            <a:avLst/>
          </a:prstGeom>
          <a:effectLst>
            <a:softEdge rad="38100"/>
          </a:effec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9683" y="371458"/>
            <a:ext cx="1795257" cy="1835691"/>
          </a:xfrm>
          <a:prstGeom prst="rect">
            <a:avLst/>
          </a:prstGeom>
          <a:effectLst>
            <a:softEdge rad="38100"/>
          </a:effec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9911" y="2144014"/>
            <a:ext cx="1114799" cy="3877563"/>
          </a:xfrm>
          <a:prstGeom prst="rect">
            <a:avLst/>
          </a:prstGeom>
          <a:effectLst>
            <a:softEdge rad="50800"/>
          </a:effectLst>
        </p:spPr>
      </p:pic>
    </p:spTree>
    <p:extLst>
      <p:ext uri="{BB962C8B-B14F-4D97-AF65-F5344CB8AC3E}">
        <p14:creationId xmlns:p14="http://schemas.microsoft.com/office/powerpoint/2010/main" val="3468849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Cartoixà</a:t>
            </a:r>
            <a:r>
              <a:rPr lang="es-ES" dirty="0" smtClean="0"/>
              <a:t> </a:t>
            </a:r>
            <a:r>
              <a:rPr lang="es-ES" dirty="0" err="1" smtClean="0"/>
              <a:t>Vermell</a:t>
            </a:r>
            <a:endParaRPr lang="es-ES" dirty="0"/>
          </a:p>
        </p:txBody>
      </p:sp>
      <p:sp>
        <p:nvSpPr>
          <p:cNvPr id="9" name="Marcador de contenido 8"/>
          <p:cNvSpPr>
            <a:spLocks noGrp="1"/>
          </p:cNvSpPr>
          <p:nvPr>
            <p:ph sz="half" idx="2"/>
          </p:nvPr>
        </p:nvSpPr>
        <p:spPr>
          <a:xfrm>
            <a:off x="1069847" y="2093976"/>
            <a:ext cx="5798617" cy="4109876"/>
          </a:xfrm>
        </p:spPr>
        <p:txBody>
          <a:bodyPr>
            <a:normAutofit/>
          </a:bodyPr>
          <a:lstStyle/>
          <a:p>
            <a:r>
              <a:rPr lang="es-ES" dirty="0" err="1" smtClean="0"/>
              <a:t>Mèdol</a:t>
            </a:r>
            <a:r>
              <a:rPr lang="es-ES" dirty="0" smtClean="0"/>
              <a:t> </a:t>
            </a:r>
            <a:r>
              <a:rPr lang="es-ES" dirty="0" err="1" smtClean="0"/>
              <a:t>Selecció</a:t>
            </a:r>
            <a:r>
              <a:rPr lang="es-ES" dirty="0" smtClean="0"/>
              <a:t> </a:t>
            </a:r>
            <a:r>
              <a:rPr lang="es-ES" dirty="0" err="1" smtClean="0"/>
              <a:t>Cartoixà</a:t>
            </a:r>
            <a:r>
              <a:rPr lang="es-ES" dirty="0" smtClean="0"/>
              <a:t> </a:t>
            </a:r>
            <a:r>
              <a:rPr lang="es-ES" dirty="0" err="1" smtClean="0"/>
              <a:t>Vermell</a:t>
            </a:r>
            <a:endParaRPr lang="es-ES" dirty="0" smtClean="0"/>
          </a:p>
          <a:p>
            <a:r>
              <a:rPr lang="es-ES" dirty="0" err="1" smtClean="0"/>
              <a:t>Celler</a:t>
            </a:r>
            <a:r>
              <a:rPr lang="es-ES" dirty="0" smtClean="0"/>
              <a:t> 9+</a:t>
            </a:r>
          </a:p>
          <a:p>
            <a:r>
              <a:rPr lang="es-ES" dirty="0" smtClean="0"/>
              <a:t>La </a:t>
            </a:r>
            <a:r>
              <a:rPr lang="es-ES" dirty="0" err="1" smtClean="0"/>
              <a:t>Nou</a:t>
            </a:r>
            <a:r>
              <a:rPr lang="es-ES" dirty="0" smtClean="0"/>
              <a:t> de </a:t>
            </a:r>
            <a:r>
              <a:rPr lang="es-ES" dirty="0" err="1" smtClean="0"/>
              <a:t>Gaià</a:t>
            </a:r>
            <a:endParaRPr lang="es-ES" dirty="0" smtClean="0"/>
          </a:p>
          <a:p>
            <a:r>
              <a:rPr lang="es-ES" dirty="0" smtClean="0"/>
              <a:t>Añada: 2019</a:t>
            </a:r>
          </a:p>
          <a:p>
            <a:r>
              <a:rPr lang="es-ES" dirty="0" smtClean="0"/>
              <a:t>Viñedo viejo, agricultura ecológica</a:t>
            </a:r>
          </a:p>
          <a:p>
            <a:r>
              <a:rPr lang="es-ES" dirty="0" smtClean="0"/>
              <a:t>Fermentación y maceración con pieles</a:t>
            </a:r>
          </a:p>
          <a:p>
            <a:r>
              <a:rPr lang="es-ES" dirty="0" smtClean="0"/>
              <a:t>Lías: 9 meses, pequeño porcentaje al embotellar</a:t>
            </a:r>
          </a:p>
          <a:p>
            <a:r>
              <a:rPr lang="es-ES" dirty="0" smtClean="0"/>
              <a:t>Vino sin sulfuroso, ni clarificar ni estabilizar</a:t>
            </a:r>
          </a:p>
          <a:p>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9060" y="2957732"/>
            <a:ext cx="841249" cy="3087152"/>
          </a:xfrm>
          <a:prstGeom prst="rect">
            <a:avLst/>
          </a:prstGeom>
          <a:effectLst>
            <a:softEdge rad="2540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159" y="1720978"/>
            <a:ext cx="2376471" cy="4453683"/>
          </a:xfrm>
          <a:prstGeom prst="rect">
            <a:avLst/>
          </a:prstGeom>
          <a:effectLst>
            <a:softEdge rad="139700"/>
          </a:effectLst>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4723" t="5074" r="4525" b="6164"/>
          <a:stretch/>
        </p:blipFill>
        <p:spPr>
          <a:xfrm>
            <a:off x="8706138" y="484632"/>
            <a:ext cx="3080825" cy="2456604"/>
          </a:xfrm>
          <a:prstGeom prst="rect">
            <a:avLst/>
          </a:prstGeom>
          <a:effectLst>
            <a:softEdge rad="76200"/>
          </a:effectLst>
        </p:spPr>
      </p:pic>
    </p:spTree>
    <p:extLst>
      <p:ext uri="{BB962C8B-B14F-4D97-AF65-F5344CB8AC3E}">
        <p14:creationId xmlns:p14="http://schemas.microsoft.com/office/powerpoint/2010/main" val="3158926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Variedades blancas de </a:t>
            </a:r>
            <a:r>
              <a:rPr lang="es-ES" dirty="0" err="1" smtClean="0"/>
              <a:t>catalunya</a:t>
            </a:r>
            <a:endParaRPr lang="es-ES" dirty="0"/>
          </a:p>
        </p:txBody>
      </p:sp>
      <p:sp>
        <p:nvSpPr>
          <p:cNvPr id="3" name="Marcador de contenido 2"/>
          <p:cNvSpPr>
            <a:spLocks noGrp="1"/>
          </p:cNvSpPr>
          <p:nvPr>
            <p:ph sz="half" idx="1"/>
          </p:nvPr>
        </p:nvSpPr>
        <p:spPr/>
        <p:txBody>
          <a:bodyPr/>
          <a:lstStyle/>
          <a:p>
            <a:r>
              <a:rPr lang="es-ES" dirty="0" err="1"/>
              <a:t>Garnatxa</a:t>
            </a:r>
            <a:r>
              <a:rPr lang="es-ES" dirty="0"/>
              <a:t> Blanca – Terra Alta</a:t>
            </a:r>
          </a:p>
          <a:p>
            <a:r>
              <a:rPr lang="es-ES" dirty="0" err="1"/>
              <a:t>Garnatxa</a:t>
            </a:r>
            <a:r>
              <a:rPr lang="es-ES" dirty="0"/>
              <a:t> Roja – </a:t>
            </a:r>
            <a:r>
              <a:rPr lang="es-ES" dirty="0" err="1"/>
              <a:t>Empordà</a:t>
            </a:r>
            <a:endParaRPr lang="es-ES" dirty="0"/>
          </a:p>
          <a:p>
            <a:r>
              <a:rPr lang="es-ES" dirty="0" err="1"/>
              <a:t>Picapoll</a:t>
            </a:r>
            <a:r>
              <a:rPr lang="es-ES" dirty="0"/>
              <a:t> – </a:t>
            </a:r>
            <a:r>
              <a:rPr lang="es-ES" dirty="0" err="1"/>
              <a:t>Bages</a:t>
            </a:r>
            <a:endParaRPr lang="es-ES" dirty="0"/>
          </a:p>
          <a:p>
            <a:r>
              <a:rPr lang="es-ES" dirty="0"/>
              <a:t>Parellada – Conca de </a:t>
            </a:r>
            <a:r>
              <a:rPr lang="es-ES" dirty="0" err="1"/>
              <a:t>Barberà</a:t>
            </a:r>
            <a:endParaRPr lang="es-ES" dirty="0"/>
          </a:p>
          <a:p>
            <a:r>
              <a:rPr lang="es-ES" dirty="0" err="1"/>
              <a:t>Subirat</a:t>
            </a:r>
            <a:r>
              <a:rPr lang="es-ES" dirty="0"/>
              <a:t> </a:t>
            </a:r>
            <a:r>
              <a:rPr lang="es-ES" dirty="0" err="1"/>
              <a:t>Parent</a:t>
            </a:r>
            <a:r>
              <a:rPr lang="es-ES" dirty="0"/>
              <a:t> – </a:t>
            </a:r>
            <a:r>
              <a:rPr lang="es-ES" dirty="0" err="1"/>
              <a:t>Alt</a:t>
            </a:r>
            <a:r>
              <a:rPr lang="es-ES" dirty="0"/>
              <a:t> Camp</a:t>
            </a:r>
          </a:p>
          <a:p>
            <a:r>
              <a:rPr lang="es-ES" dirty="0"/>
              <a:t>Pansa Blanca – </a:t>
            </a:r>
            <a:r>
              <a:rPr lang="es-ES" dirty="0" err="1"/>
              <a:t>Alella</a:t>
            </a:r>
            <a:endParaRPr lang="es-ES" dirty="0"/>
          </a:p>
          <a:p>
            <a:r>
              <a:rPr lang="es-ES" dirty="0" err="1"/>
              <a:t>Xarel·lo</a:t>
            </a:r>
            <a:r>
              <a:rPr lang="es-ES" dirty="0"/>
              <a:t> – </a:t>
            </a:r>
            <a:r>
              <a:rPr lang="es-ES" dirty="0" err="1"/>
              <a:t>Penedès</a:t>
            </a:r>
            <a:endParaRPr lang="es-ES" dirty="0"/>
          </a:p>
          <a:p>
            <a:r>
              <a:rPr lang="es-ES" dirty="0" err="1"/>
              <a:t>Cartoixà</a:t>
            </a:r>
            <a:r>
              <a:rPr lang="es-ES" dirty="0"/>
              <a:t> </a:t>
            </a:r>
            <a:r>
              <a:rPr lang="es-ES" dirty="0" err="1"/>
              <a:t>Vermell</a:t>
            </a:r>
            <a:r>
              <a:rPr lang="es-ES" dirty="0"/>
              <a:t> – </a:t>
            </a:r>
            <a:r>
              <a:rPr lang="es-ES" dirty="0" err="1"/>
              <a:t>Baix</a:t>
            </a:r>
            <a:r>
              <a:rPr lang="es-ES" dirty="0"/>
              <a:t> </a:t>
            </a:r>
            <a:r>
              <a:rPr lang="es-ES" dirty="0" err="1"/>
              <a:t>Gaià</a:t>
            </a:r>
            <a:r>
              <a:rPr lang="es-ES" dirty="0"/>
              <a:t> (</a:t>
            </a:r>
            <a:r>
              <a:rPr lang="es-ES" dirty="0" err="1"/>
              <a:t>Tarragonès</a:t>
            </a:r>
            <a:r>
              <a:rPr lang="es-ES" dirty="0"/>
              <a:t>, </a:t>
            </a:r>
            <a:r>
              <a:rPr lang="es-ES" dirty="0" err="1"/>
              <a:t>Penedès</a:t>
            </a:r>
            <a:r>
              <a:rPr lang="es-ES" dirty="0"/>
              <a:t>)</a:t>
            </a:r>
          </a:p>
          <a:p>
            <a:endParaRPr lang="es-ES" dirty="0"/>
          </a:p>
        </p:txBody>
      </p:sp>
      <p:sp>
        <p:nvSpPr>
          <p:cNvPr id="4" name="Marcador de contenido 3"/>
          <p:cNvSpPr>
            <a:spLocks noGrp="1"/>
          </p:cNvSpPr>
          <p:nvPr>
            <p:ph sz="half" idx="2"/>
          </p:nvPr>
        </p:nvSpPr>
        <p:spPr/>
        <p:txBody>
          <a:bodyPr/>
          <a:lstStyle/>
          <a:p>
            <a:r>
              <a:rPr lang="es-ES" dirty="0" err="1" smtClean="0"/>
              <a:t>Macabeu</a:t>
            </a:r>
            <a:endParaRPr lang="es-ES" dirty="0" smtClean="0"/>
          </a:p>
          <a:p>
            <a:r>
              <a:rPr lang="es-ES" dirty="0" err="1" smtClean="0"/>
              <a:t>Malvasia</a:t>
            </a:r>
            <a:r>
              <a:rPr lang="es-ES" dirty="0" smtClean="0"/>
              <a:t> de Sitges</a:t>
            </a:r>
          </a:p>
          <a:p>
            <a:r>
              <a:rPr lang="es-ES" dirty="0" err="1" smtClean="0"/>
              <a:t>Sumoll</a:t>
            </a:r>
            <a:r>
              <a:rPr lang="es-ES" dirty="0" smtClean="0"/>
              <a:t> </a:t>
            </a:r>
            <a:r>
              <a:rPr lang="es-ES" dirty="0" err="1" smtClean="0"/>
              <a:t>Blanc</a:t>
            </a:r>
            <a:endParaRPr lang="es-ES" dirty="0" smtClean="0"/>
          </a:p>
          <a:p>
            <a:r>
              <a:rPr lang="es-ES" dirty="0" err="1" smtClean="0"/>
              <a:t>Carinyena</a:t>
            </a:r>
            <a:r>
              <a:rPr lang="es-ES" dirty="0" smtClean="0"/>
              <a:t> blanca</a:t>
            </a:r>
          </a:p>
          <a:p>
            <a:r>
              <a:rPr lang="es-ES" dirty="0" err="1" smtClean="0"/>
              <a:t>Vinyater</a:t>
            </a:r>
            <a:endParaRPr lang="es-ES" dirty="0" smtClean="0"/>
          </a:p>
          <a:p>
            <a:r>
              <a:rPr lang="es-ES" dirty="0" err="1" smtClean="0"/>
              <a:t>Estitxagós</a:t>
            </a:r>
            <a:r>
              <a:rPr lang="es-ES" dirty="0" smtClean="0"/>
              <a:t>, </a:t>
            </a:r>
            <a:r>
              <a:rPr lang="es-ES" dirty="0" err="1" smtClean="0"/>
              <a:t>matavells</a:t>
            </a:r>
            <a:r>
              <a:rPr lang="es-ES" dirty="0" smtClean="0"/>
              <a:t>, </a:t>
            </a:r>
            <a:r>
              <a:rPr lang="es-ES" dirty="0" err="1" smtClean="0"/>
              <a:t>escanyavells</a:t>
            </a:r>
            <a:endParaRPr lang="es-ES" dirty="0" smtClean="0"/>
          </a:p>
          <a:p>
            <a:r>
              <a:rPr lang="es-ES" dirty="0" smtClean="0"/>
              <a:t>….</a:t>
            </a:r>
          </a:p>
        </p:txBody>
      </p:sp>
    </p:spTree>
    <p:extLst>
      <p:ext uri="{BB962C8B-B14F-4D97-AF65-F5344CB8AC3E}">
        <p14:creationId xmlns:p14="http://schemas.microsoft.com/office/powerpoint/2010/main" val="2039876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4800" dirty="0" smtClean="0"/>
              <a:t>DENOMINACIONES</a:t>
            </a:r>
            <a:r>
              <a:rPr lang="es-ES" dirty="0" smtClean="0"/>
              <a:t> DE ORIGEN CATALANAS</a:t>
            </a:r>
            <a:endParaRPr lang="es-E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9126" y="2120900"/>
            <a:ext cx="5520097" cy="4051300"/>
          </a:xfrm>
          <a:effectLst>
            <a:softEdge rad="76200"/>
          </a:effectLst>
        </p:spPr>
      </p:pic>
    </p:spTree>
    <p:extLst>
      <p:ext uri="{BB962C8B-B14F-4D97-AF65-F5344CB8AC3E}">
        <p14:creationId xmlns:p14="http://schemas.microsoft.com/office/powerpoint/2010/main" val="3788371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Garnatxa blanca</a:t>
            </a:r>
            <a:endParaRPr lang="es-ES" dirty="0"/>
          </a:p>
        </p:txBody>
      </p:sp>
      <p:sp>
        <p:nvSpPr>
          <p:cNvPr id="9" name="Marcador de contenido 8"/>
          <p:cNvSpPr>
            <a:spLocks noGrp="1"/>
          </p:cNvSpPr>
          <p:nvPr>
            <p:ph sz="half" idx="2"/>
          </p:nvPr>
        </p:nvSpPr>
        <p:spPr>
          <a:xfrm>
            <a:off x="1069847" y="2093976"/>
            <a:ext cx="6915053" cy="3977640"/>
          </a:xfrm>
        </p:spPr>
        <p:txBody>
          <a:bodyPr>
            <a:normAutofit lnSpcReduction="10000"/>
          </a:bodyPr>
          <a:lstStyle/>
          <a:p>
            <a:r>
              <a:rPr lang="es-ES" dirty="0" smtClean="0"/>
              <a:t>Primera cita clara: 1785 – </a:t>
            </a:r>
            <a:r>
              <a:rPr lang="es-ES" dirty="0" err="1" smtClean="0"/>
              <a:t>Abeé</a:t>
            </a:r>
            <a:r>
              <a:rPr lang="es-ES" dirty="0" smtClean="0"/>
              <a:t> Marce</a:t>
            </a:r>
          </a:p>
          <a:p>
            <a:pPr marL="0" indent="0">
              <a:buNone/>
            </a:pPr>
            <a:r>
              <a:rPr lang="es-ES" sz="1600" i="1" dirty="0" smtClean="0"/>
              <a:t>“</a:t>
            </a:r>
            <a:r>
              <a:rPr lang="es-ES" sz="1600" i="1" dirty="0" err="1" smtClean="0"/>
              <a:t>Plusieurs</a:t>
            </a:r>
            <a:r>
              <a:rPr lang="es-ES" sz="1600" i="1" dirty="0" smtClean="0"/>
              <a:t> </a:t>
            </a:r>
            <a:r>
              <a:rPr lang="es-ES" sz="1600" i="1" dirty="0" err="1" smtClean="0"/>
              <a:t>personnes</a:t>
            </a:r>
            <a:r>
              <a:rPr lang="es-ES" sz="1600" i="1" dirty="0" smtClean="0"/>
              <a:t> </a:t>
            </a:r>
            <a:r>
              <a:rPr lang="es-ES" sz="1600" i="1" dirty="0" err="1" smtClean="0"/>
              <a:t>dans</a:t>
            </a:r>
            <a:r>
              <a:rPr lang="es-ES" sz="1600" i="1" dirty="0" smtClean="0"/>
              <a:t> la </a:t>
            </a:r>
            <a:r>
              <a:rPr lang="es-ES" sz="1600" i="1" dirty="0" err="1" smtClean="0"/>
              <a:t>Province</a:t>
            </a:r>
            <a:r>
              <a:rPr lang="es-ES" sz="1600" i="1" dirty="0" smtClean="0"/>
              <a:t> se </a:t>
            </a:r>
            <a:r>
              <a:rPr lang="es-ES" sz="1600" i="1" dirty="0" err="1" smtClean="0"/>
              <a:t>figurent</a:t>
            </a:r>
            <a:r>
              <a:rPr lang="es-ES" sz="1600" i="1" dirty="0" smtClean="0"/>
              <a:t> </a:t>
            </a:r>
            <a:r>
              <a:rPr lang="es-ES" sz="1600" i="1" dirty="0" err="1" smtClean="0"/>
              <a:t>avoir</a:t>
            </a:r>
            <a:r>
              <a:rPr lang="es-ES" sz="1600" i="1" dirty="0" smtClean="0"/>
              <a:t> de la </a:t>
            </a:r>
            <a:r>
              <a:rPr lang="es-ES" sz="1600" i="1" dirty="0" err="1" smtClean="0"/>
              <a:t>Malvoisie</a:t>
            </a:r>
            <a:r>
              <a:rPr lang="es-ES" sz="1600" i="1" dirty="0" smtClean="0"/>
              <a:t>; </a:t>
            </a:r>
            <a:r>
              <a:rPr lang="es-ES" sz="1600" i="1" dirty="0" err="1" smtClean="0"/>
              <a:t>donnent</a:t>
            </a:r>
            <a:r>
              <a:rPr lang="es-ES" sz="1600" i="1" dirty="0" smtClean="0"/>
              <a:t> ce </a:t>
            </a:r>
            <a:r>
              <a:rPr lang="es-ES" sz="1600" i="1" dirty="0" err="1" smtClean="0"/>
              <a:t>beau</a:t>
            </a:r>
            <a:r>
              <a:rPr lang="es-ES" sz="1600" i="1" dirty="0" smtClean="0"/>
              <a:t> </a:t>
            </a:r>
            <a:r>
              <a:rPr lang="es-ES" sz="1600" i="1" dirty="0" err="1" smtClean="0"/>
              <a:t>nom</a:t>
            </a:r>
            <a:r>
              <a:rPr lang="es-ES" sz="1600" i="1" dirty="0" smtClean="0"/>
              <a:t> à un </a:t>
            </a:r>
            <a:r>
              <a:rPr lang="es-ES" sz="1600" i="1" dirty="0" err="1" smtClean="0"/>
              <a:t>raisin</a:t>
            </a:r>
            <a:r>
              <a:rPr lang="es-ES" sz="1600" i="1" dirty="0" smtClean="0"/>
              <a:t> </a:t>
            </a:r>
            <a:r>
              <a:rPr lang="es-ES" sz="1600" i="1" dirty="0" err="1" smtClean="0"/>
              <a:t>qui</a:t>
            </a:r>
            <a:r>
              <a:rPr lang="es-ES" sz="1600" i="1" dirty="0" smtClean="0"/>
              <a:t> </a:t>
            </a:r>
            <a:r>
              <a:rPr lang="es-ES" sz="1600" i="1" dirty="0" err="1" smtClean="0"/>
              <a:t>n’est</a:t>
            </a:r>
            <a:r>
              <a:rPr lang="es-ES" sz="1600" i="1" dirty="0" smtClean="0"/>
              <a:t> </a:t>
            </a:r>
            <a:r>
              <a:rPr lang="es-ES" sz="1600" i="1" dirty="0" err="1" smtClean="0"/>
              <a:t>qu’une</a:t>
            </a:r>
            <a:r>
              <a:rPr lang="es-ES" sz="1600" i="1" dirty="0" smtClean="0"/>
              <a:t> </a:t>
            </a:r>
            <a:r>
              <a:rPr lang="es-ES" sz="1600" i="1" dirty="0" err="1" smtClean="0"/>
              <a:t>espece</a:t>
            </a:r>
            <a:r>
              <a:rPr lang="es-ES" sz="1600" i="1" dirty="0" smtClean="0"/>
              <a:t> de </a:t>
            </a:r>
            <a:r>
              <a:rPr lang="es-ES" sz="1600" i="1" dirty="0" err="1" smtClean="0"/>
              <a:t>Grenache</a:t>
            </a:r>
            <a:r>
              <a:rPr lang="es-ES" sz="1600" i="1" dirty="0" smtClean="0"/>
              <a:t> </a:t>
            </a:r>
            <a:r>
              <a:rPr lang="es-ES" sz="1600" i="1" dirty="0" err="1" smtClean="0"/>
              <a:t>blanc</a:t>
            </a:r>
            <a:r>
              <a:rPr lang="es-ES" sz="1600" i="1" dirty="0" smtClean="0"/>
              <a:t>, </a:t>
            </a:r>
            <a:r>
              <a:rPr lang="es-ES" sz="1600" i="1" dirty="0" err="1" smtClean="0"/>
              <a:t>très</a:t>
            </a:r>
            <a:r>
              <a:rPr lang="es-ES" sz="1600" i="1" dirty="0" smtClean="0"/>
              <a:t> </a:t>
            </a:r>
            <a:r>
              <a:rPr lang="es-ES" sz="1600" i="1" dirty="0" err="1" smtClean="0"/>
              <a:t>different</a:t>
            </a:r>
            <a:r>
              <a:rPr lang="es-ES" sz="1600" i="1" dirty="0" smtClean="0"/>
              <a:t> du </a:t>
            </a:r>
            <a:r>
              <a:rPr lang="es-ES" sz="1600" i="1" dirty="0" err="1" smtClean="0"/>
              <a:t>raisin</a:t>
            </a:r>
            <a:r>
              <a:rPr lang="es-ES" sz="1600" i="1" dirty="0" smtClean="0"/>
              <a:t> </a:t>
            </a:r>
            <a:r>
              <a:rPr lang="es-ES" sz="1600" i="1" dirty="0" err="1" smtClean="0"/>
              <a:t>dont</a:t>
            </a:r>
            <a:r>
              <a:rPr lang="es-ES" sz="1600" i="1" dirty="0" smtClean="0"/>
              <a:t> </a:t>
            </a:r>
            <a:r>
              <a:rPr lang="es-ES" sz="1600" i="1" dirty="0" err="1" smtClean="0"/>
              <a:t>on</a:t>
            </a:r>
            <a:r>
              <a:rPr lang="es-ES" sz="1600" i="1" dirty="0" smtClean="0"/>
              <a:t> exprime le </a:t>
            </a:r>
            <a:r>
              <a:rPr lang="es-ES" sz="1600" i="1" dirty="0" err="1" smtClean="0"/>
              <a:t>vin</a:t>
            </a:r>
            <a:r>
              <a:rPr lang="es-ES" sz="1600" i="1" dirty="0" smtClean="0"/>
              <a:t> à </a:t>
            </a:r>
            <a:r>
              <a:rPr lang="es-ES" sz="1600" i="1" dirty="0" err="1" smtClean="0"/>
              <a:t>Sitjas</a:t>
            </a:r>
            <a:r>
              <a:rPr lang="es-ES" sz="1600" i="1" dirty="0" smtClean="0"/>
              <a:t>” (Marce, 1785, p. 18)</a:t>
            </a:r>
          </a:p>
          <a:p>
            <a:r>
              <a:rPr lang="es-ES" dirty="0" smtClean="0"/>
              <a:t>Primera referencia unívoca a Catalunya: 1875</a:t>
            </a:r>
          </a:p>
          <a:p>
            <a:pPr marL="0" indent="0">
              <a:buNone/>
            </a:pPr>
            <a:r>
              <a:rPr lang="es-ES" sz="1600" i="1" dirty="0"/>
              <a:t>“las variedades blancas que se conocen en esta provincia son entre las que recuerdo haber visto las siguientes: Macabeo, […] Garnacha Blanca […]” (Rubio, 1875, p. 51)</a:t>
            </a:r>
          </a:p>
          <a:p>
            <a:r>
              <a:rPr lang="es-ES" dirty="0" smtClean="0"/>
              <a:t>Sinonimias: Garnacha Blanca, </a:t>
            </a:r>
            <a:r>
              <a:rPr lang="es-ES" dirty="0" err="1" smtClean="0"/>
              <a:t>grenache</a:t>
            </a:r>
            <a:r>
              <a:rPr lang="es-ES" dirty="0" smtClean="0"/>
              <a:t> </a:t>
            </a:r>
            <a:r>
              <a:rPr lang="es-ES" dirty="0" err="1" smtClean="0"/>
              <a:t>blanc</a:t>
            </a:r>
            <a:r>
              <a:rPr lang="es-ES" dirty="0" smtClean="0"/>
              <a:t>, </a:t>
            </a:r>
            <a:r>
              <a:rPr lang="es-ES" dirty="0" err="1" smtClean="0"/>
              <a:t>lledoner</a:t>
            </a:r>
            <a:r>
              <a:rPr lang="es-ES" dirty="0" smtClean="0"/>
              <a:t> </a:t>
            </a:r>
            <a:r>
              <a:rPr lang="es-ES" dirty="0" err="1" smtClean="0"/>
              <a:t>blanc</a:t>
            </a:r>
            <a:r>
              <a:rPr lang="es-ES" dirty="0" smtClean="0"/>
              <a:t>, </a:t>
            </a:r>
            <a:r>
              <a:rPr lang="es-ES" dirty="0" err="1" smtClean="0"/>
              <a:t>Vernatxa</a:t>
            </a:r>
            <a:r>
              <a:rPr lang="es-ES" dirty="0" smtClean="0"/>
              <a:t> Blanca.</a:t>
            </a:r>
          </a:p>
          <a:p>
            <a:r>
              <a:rPr lang="es-ES" dirty="0" smtClean="0"/>
              <a:t>Superficie conreada: 2040 ha (RVC 12/9/2017), la mayoría en la Terra Alta</a:t>
            </a:r>
            <a:endParaRPr lang="es-ES" dirty="0"/>
          </a:p>
        </p:txBody>
      </p:sp>
      <p:pic>
        <p:nvPicPr>
          <p:cNvPr id="11" name="Marcador de contenido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15683" y="2262010"/>
            <a:ext cx="2827573" cy="3641571"/>
          </a:xfrm>
          <a:effectLst>
            <a:softEdge rad="76200"/>
          </a:effectLst>
        </p:spPr>
      </p:pic>
    </p:spTree>
    <p:extLst>
      <p:ext uri="{BB962C8B-B14F-4D97-AF65-F5344CB8AC3E}">
        <p14:creationId xmlns:p14="http://schemas.microsoft.com/office/powerpoint/2010/main" val="4143132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Garnatxa blanca</a:t>
            </a:r>
            <a:endParaRPr lang="es-ES" dirty="0"/>
          </a:p>
        </p:txBody>
      </p:sp>
      <p:pic>
        <p:nvPicPr>
          <p:cNvPr id="4" name="Marcador de contenido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84262" y="2121182"/>
            <a:ext cx="1059272" cy="3923228"/>
          </a:xfrm>
          <a:effectLst>
            <a:softEdge rad="12700"/>
          </a:effectLst>
        </p:spPr>
      </p:pic>
      <p:sp>
        <p:nvSpPr>
          <p:cNvPr id="9" name="Marcador de contenido 8"/>
          <p:cNvSpPr>
            <a:spLocks noGrp="1"/>
          </p:cNvSpPr>
          <p:nvPr>
            <p:ph sz="half" idx="2"/>
          </p:nvPr>
        </p:nvSpPr>
        <p:spPr>
          <a:xfrm>
            <a:off x="1069847" y="2093976"/>
            <a:ext cx="8202941" cy="3977640"/>
          </a:xfrm>
        </p:spPr>
        <p:txBody>
          <a:bodyPr>
            <a:normAutofit lnSpcReduction="10000"/>
          </a:bodyPr>
          <a:lstStyle/>
          <a:p>
            <a:r>
              <a:rPr lang="es-ES" dirty="0" err="1" smtClean="0"/>
              <a:t>Herència</a:t>
            </a:r>
            <a:r>
              <a:rPr lang="es-ES" dirty="0" smtClean="0"/>
              <a:t> </a:t>
            </a:r>
            <a:r>
              <a:rPr lang="es-ES" dirty="0" err="1" smtClean="0"/>
              <a:t>Altés</a:t>
            </a:r>
            <a:r>
              <a:rPr lang="es-ES" dirty="0" smtClean="0"/>
              <a:t> </a:t>
            </a:r>
            <a:r>
              <a:rPr lang="es-ES" dirty="0" err="1" smtClean="0"/>
              <a:t>Garnatxa</a:t>
            </a:r>
            <a:r>
              <a:rPr lang="es-ES" dirty="0" smtClean="0"/>
              <a:t> Blanca</a:t>
            </a:r>
          </a:p>
          <a:p>
            <a:r>
              <a:rPr lang="es-ES" dirty="0" err="1" smtClean="0"/>
              <a:t>Herència</a:t>
            </a:r>
            <a:r>
              <a:rPr lang="es-ES" dirty="0" smtClean="0"/>
              <a:t> </a:t>
            </a:r>
            <a:r>
              <a:rPr lang="es-ES" dirty="0" err="1" smtClean="0"/>
              <a:t>Altés</a:t>
            </a:r>
            <a:endParaRPr lang="es-ES" dirty="0" smtClean="0"/>
          </a:p>
          <a:p>
            <a:r>
              <a:rPr lang="es-ES" dirty="0" smtClean="0"/>
              <a:t>DO. Terra Alta</a:t>
            </a:r>
          </a:p>
          <a:p>
            <a:r>
              <a:rPr lang="es-ES" dirty="0" smtClean="0"/>
              <a:t>Añada: 2021</a:t>
            </a:r>
          </a:p>
          <a:p>
            <a:r>
              <a:rPr lang="es-ES" dirty="0" smtClean="0"/>
              <a:t>Fermentación espontanea</a:t>
            </a:r>
          </a:p>
          <a:p>
            <a:r>
              <a:rPr lang="es-ES" dirty="0" smtClean="0"/>
              <a:t>3 meses sobre lías</a:t>
            </a:r>
          </a:p>
          <a:p>
            <a:endParaRPr lang="es-ES" dirty="0"/>
          </a:p>
          <a:p>
            <a:r>
              <a:rPr lang="es-ES" dirty="0" smtClean="0"/>
              <a:t>Terreno calcáreo, poca materia orgánica</a:t>
            </a:r>
          </a:p>
          <a:p>
            <a:r>
              <a:rPr lang="es-ES" dirty="0" err="1" smtClean="0"/>
              <a:t>Serralada</a:t>
            </a:r>
            <a:r>
              <a:rPr lang="es-ES" dirty="0" smtClean="0"/>
              <a:t> </a:t>
            </a:r>
            <a:r>
              <a:rPr lang="es-ES" dirty="0" err="1"/>
              <a:t>P</a:t>
            </a:r>
            <a:r>
              <a:rPr lang="es-ES" dirty="0" err="1" smtClean="0"/>
              <a:t>relitoral</a:t>
            </a:r>
            <a:r>
              <a:rPr lang="es-ES" dirty="0" smtClean="0"/>
              <a:t>, vientos Cierzo (NO), </a:t>
            </a:r>
            <a:r>
              <a:rPr lang="es-ES" dirty="0" err="1" smtClean="0"/>
              <a:t>Garbï</a:t>
            </a:r>
            <a:r>
              <a:rPr lang="es-ES" dirty="0" smtClean="0"/>
              <a:t> (S)</a:t>
            </a:r>
          </a:p>
          <a:p>
            <a:r>
              <a:rPr lang="es-ES" dirty="0" smtClean="0"/>
              <a:t>Clima mediterráneo seco, inviernos fríos</a:t>
            </a:r>
            <a:endParaRPr lang="es-ES" dirty="0"/>
          </a:p>
        </p:txBody>
      </p:sp>
      <p:pic>
        <p:nvPicPr>
          <p:cNvPr id="5" name="Marcador de contenido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3736" y="430219"/>
            <a:ext cx="1680324" cy="1718169"/>
          </a:xfrm>
          <a:prstGeom prst="rect">
            <a:avLst/>
          </a:prstGeom>
          <a:effectLst>
            <a:softEdge rad="12700"/>
          </a:effectLst>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250" y="2528316"/>
            <a:ext cx="2790825" cy="1638300"/>
          </a:xfrm>
          <a:prstGeom prst="rect">
            <a:avLst/>
          </a:prstGeom>
          <a:effectLst>
            <a:softEdge rad="76200"/>
          </a:effectLst>
        </p:spPr>
      </p:pic>
    </p:spTree>
    <p:extLst>
      <p:ext uri="{BB962C8B-B14F-4D97-AF65-F5344CB8AC3E}">
        <p14:creationId xmlns:p14="http://schemas.microsoft.com/office/powerpoint/2010/main" val="3858696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Garnatxa</a:t>
            </a:r>
            <a:r>
              <a:rPr lang="es-ES" dirty="0" smtClean="0"/>
              <a:t> Roja</a:t>
            </a:r>
            <a:endParaRPr lang="es-ES" dirty="0"/>
          </a:p>
        </p:txBody>
      </p:sp>
      <p:sp>
        <p:nvSpPr>
          <p:cNvPr id="9" name="Marcador de contenido 8"/>
          <p:cNvSpPr>
            <a:spLocks noGrp="1"/>
          </p:cNvSpPr>
          <p:nvPr>
            <p:ph sz="half" idx="2"/>
          </p:nvPr>
        </p:nvSpPr>
        <p:spPr>
          <a:xfrm>
            <a:off x="1069847" y="2093976"/>
            <a:ext cx="7494604" cy="3977640"/>
          </a:xfrm>
        </p:spPr>
        <p:txBody>
          <a:bodyPr>
            <a:normAutofit fontScale="92500" lnSpcReduction="20000"/>
          </a:bodyPr>
          <a:lstStyle/>
          <a:p>
            <a:r>
              <a:rPr lang="es-ES" dirty="0" smtClean="0"/>
              <a:t>Variedad minoritaria </a:t>
            </a:r>
          </a:p>
          <a:p>
            <a:r>
              <a:rPr lang="es-ES" dirty="0" smtClean="0"/>
              <a:t>La superficie más grande se encuentra en la Catalunya Nord</a:t>
            </a:r>
          </a:p>
          <a:p>
            <a:r>
              <a:rPr lang="es-ES" dirty="0" smtClean="0"/>
              <a:t>La primera cita encontrada corresponde al Rosselló: “</a:t>
            </a:r>
            <a:r>
              <a:rPr lang="es-ES" dirty="0" err="1" smtClean="0"/>
              <a:t>grenache</a:t>
            </a:r>
            <a:r>
              <a:rPr lang="es-ES" dirty="0" smtClean="0"/>
              <a:t> rose”</a:t>
            </a:r>
            <a:r>
              <a:rPr lang="es-ES" dirty="0"/>
              <a:t> </a:t>
            </a:r>
            <a:r>
              <a:rPr lang="es-ES" dirty="0" smtClean="0"/>
              <a:t>(</a:t>
            </a:r>
            <a:r>
              <a:rPr lang="es-ES" dirty="0" err="1" smtClean="0"/>
              <a:t>Joigneaux</a:t>
            </a:r>
            <a:r>
              <a:rPr lang="es-ES" dirty="0" smtClean="0"/>
              <a:t> i </a:t>
            </a:r>
            <a:r>
              <a:rPr lang="es-ES" dirty="0" err="1" smtClean="0"/>
              <a:t>Moreau</a:t>
            </a:r>
            <a:r>
              <a:rPr lang="es-ES" dirty="0" smtClean="0"/>
              <a:t>, </a:t>
            </a:r>
            <a:r>
              <a:rPr lang="es-ES" dirty="0" err="1" smtClean="0"/>
              <a:t>ca</a:t>
            </a:r>
            <a:r>
              <a:rPr lang="es-ES" dirty="0" smtClean="0"/>
              <a:t>. 1860, p. 179)</a:t>
            </a:r>
            <a:endParaRPr lang="es-ES" sz="1600" i="1" dirty="0" smtClean="0"/>
          </a:p>
          <a:p>
            <a:r>
              <a:rPr lang="es-ES" dirty="0" smtClean="0"/>
              <a:t>Primera cita en el Principado aparece en una revista que habla sobre una exposición de uvas que se celebró en Barcelona el 1871, donde figura una muestra de un viticultor del </a:t>
            </a:r>
            <a:r>
              <a:rPr lang="es-ES" dirty="0" err="1" smtClean="0"/>
              <a:t>Llançà</a:t>
            </a:r>
            <a:r>
              <a:rPr lang="es-ES" dirty="0" smtClean="0"/>
              <a:t> de “</a:t>
            </a:r>
            <a:r>
              <a:rPr lang="es-ES" dirty="0" err="1" smtClean="0"/>
              <a:t>lledoné</a:t>
            </a:r>
            <a:r>
              <a:rPr lang="es-ES" dirty="0" smtClean="0"/>
              <a:t> </a:t>
            </a:r>
            <a:r>
              <a:rPr lang="es-ES" dirty="0" err="1" smtClean="0"/>
              <a:t>vermell</a:t>
            </a:r>
            <a:r>
              <a:rPr lang="es-ES" dirty="0" smtClean="0"/>
              <a:t>” (Justo, 1871, p.312)</a:t>
            </a:r>
          </a:p>
          <a:p>
            <a:r>
              <a:rPr lang="es-ES" dirty="0" smtClean="0"/>
              <a:t>Sinonimias: Garnacha roja, garnacha gris, </a:t>
            </a:r>
            <a:r>
              <a:rPr lang="es-ES" dirty="0" err="1" smtClean="0"/>
              <a:t>garnatxa</a:t>
            </a:r>
            <a:r>
              <a:rPr lang="es-ES" dirty="0" smtClean="0"/>
              <a:t> gris, </a:t>
            </a:r>
            <a:r>
              <a:rPr lang="es-ES" dirty="0" err="1" smtClean="0"/>
              <a:t>grenache</a:t>
            </a:r>
            <a:r>
              <a:rPr lang="es-ES" dirty="0" smtClean="0"/>
              <a:t> gris, </a:t>
            </a:r>
            <a:r>
              <a:rPr lang="es-ES" dirty="0" err="1" smtClean="0"/>
              <a:t>lledoner</a:t>
            </a:r>
            <a:r>
              <a:rPr lang="es-ES" dirty="0" smtClean="0"/>
              <a:t> gris, </a:t>
            </a:r>
            <a:r>
              <a:rPr lang="es-ES" dirty="0" err="1" smtClean="0"/>
              <a:t>lledoner</a:t>
            </a:r>
            <a:r>
              <a:rPr lang="es-ES" dirty="0" smtClean="0"/>
              <a:t> </a:t>
            </a:r>
            <a:r>
              <a:rPr lang="es-ES" dirty="0" err="1" smtClean="0"/>
              <a:t>roig</a:t>
            </a:r>
            <a:r>
              <a:rPr lang="es-ES" dirty="0" smtClean="0"/>
              <a:t>.</a:t>
            </a:r>
          </a:p>
          <a:p>
            <a:r>
              <a:rPr lang="es-ES" dirty="0" smtClean="0"/>
              <a:t>Superficie conreada: 69 ha (RVC 12/9/2017), la mayoría en el </a:t>
            </a:r>
            <a:r>
              <a:rPr lang="es-ES" dirty="0" err="1" smtClean="0"/>
              <a:t>Empordà</a:t>
            </a:r>
            <a:endParaRPr lang="es-ES" dirty="0"/>
          </a:p>
        </p:txBody>
      </p:sp>
      <p:pic>
        <p:nvPicPr>
          <p:cNvPr id="4" name="Marcador de contenido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22437" y="2093976"/>
            <a:ext cx="2105811" cy="3554317"/>
          </a:xfrm>
          <a:effectLst>
            <a:softEdge rad="76200"/>
          </a:effectLst>
        </p:spPr>
      </p:pic>
    </p:spTree>
    <p:extLst>
      <p:ext uri="{BB962C8B-B14F-4D97-AF65-F5344CB8AC3E}">
        <p14:creationId xmlns:p14="http://schemas.microsoft.com/office/powerpoint/2010/main" val="3172694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Garnatxa</a:t>
            </a:r>
            <a:r>
              <a:rPr lang="es-ES" dirty="0" smtClean="0"/>
              <a:t> Roja</a:t>
            </a:r>
            <a:endParaRPr lang="es-ES" dirty="0"/>
          </a:p>
        </p:txBody>
      </p:sp>
      <p:sp>
        <p:nvSpPr>
          <p:cNvPr id="9" name="Marcador de contenido 8"/>
          <p:cNvSpPr>
            <a:spLocks noGrp="1"/>
          </p:cNvSpPr>
          <p:nvPr>
            <p:ph sz="half" idx="2"/>
          </p:nvPr>
        </p:nvSpPr>
        <p:spPr>
          <a:xfrm>
            <a:off x="1069847" y="2093976"/>
            <a:ext cx="8635821" cy="4507992"/>
          </a:xfrm>
        </p:spPr>
        <p:txBody>
          <a:bodyPr>
            <a:normAutofit lnSpcReduction="10000"/>
          </a:bodyPr>
          <a:lstStyle/>
          <a:p>
            <a:r>
              <a:rPr lang="es-ES" dirty="0" err="1" smtClean="0"/>
              <a:t>Singulars</a:t>
            </a:r>
            <a:r>
              <a:rPr lang="es-ES" dirty="0" smtClean="0"/>
              <a:t>: </a:t>
            </a:r>
            <a:r>
              <a:rPr lang="es-ES" dirty="0" err="1" smtClean="0"/>
              <a:t>Garnatxa</a:t>
            </a:r>
            <a:r>
              <a:rPr lang="es-ES" dirty="0" smtClean="0"/>
              <a:t> roja</a:t>
            </a:r>
          </a:p>
          <a:p>
            <a:r>
              <a:rPr lang="es-ES" dirty="0" smtClean="0"/>
              <a:t>Mas </a:t>
            </a:r>
            <a:r>
              <a:rPr lang="es-ES" dirty="0" err="1" smtClean="0"/>
              <a:t>Llunes</a:t>
            </a:r>
            <a:endParaRPr lang="es-ES" dirty="0" smtClean="0"/>
          </a:p>
          <a:p>
            <a:r>
              <a:rPr lang="es-ES" dirty="0" smtClean="0"/>
              <a:t>DO </a:t>
            </a:r>
            <a:r>
              <a:rPr lang="es-ES" dirty="0" err="1" smtClean="0"/>
              <a:t>Empordà</a:t>
            </a:r>
            <a:endParaRPr lang="es-ES" dirty="0" smtClean="0"/>
          </a:p>
          <a:p>
            <a:r>
              <a:rPr lang="es-ES" dirty="0" smtClean="0"/>
              <a:t>Añada: 2020</a:t>
            </a:r>
          </a:p>
          <a:p>
            <a:r>
              <a:rPr lang="es-ES" dirty="0" smtClean="0"/>
              <a:t>Uvas provenientes de un viñedo de más de 70 años</a:t>
            </a:r>
          </a:p>
          <a:p>
            <a:r>
              <a:rPr lang="es-ES" dirty="0" smtClean="0"/>
              <a:t>Maceración </a:t>
            </a:r>
            <a:r>
              <a:rPr lang="es-ES" dirty="0" err="1" smtClean="0"/>
              <a:t>prefermentativa</a:t>
            </a:r>
            <a:r>
              <a:rPr lang="es-ES" dirty="0" smtClean="0"/>
              <a:t> de 3 hora</a:t>
            </a:r>
          </a:p>
          <a:p>
            <a:r>
              <a:rPr lang="es-ES" dirty="0" smtClean="0"/>
              <a:t>80% fermentación en barrica de roble francés y cinco meses de crianza con las lías finas</a:t>
            </a:r>
          </a:p>
          <a:p>
            <a:endParaRPr lang="es-ES" dirty="0" smtClean="0"/>
          </a:p>
          <a:p>
            <a:r>
              <a:rPr lang="es-ES" dirty="0" err="1" smtClean="0"/>
              <a:t>Empuries</a:t>
            </a:r>
            <a:r>
              <a:rPr lang="es-ES" dirty="0" smtClean="0"/>
              <a:t>, colonia griega del s.VI </a:t>
            </a:r>
            <a:r>
              <a:rPr lang="es-ES" dirty="0" err="1" smtClean="0"/>
              <a:t>aC</a:t>
            </a:r>
            <a:r>
              <a:rPr lang="es-ES" dirty="0" smtClean="0"/>
              <a:t>. Inicio de la cultura i conocimiento del vino en Catalunya</a:t>
            </a:r>
            <a:endParaRPr lang="es-ES" dirty="0"/>
          </a:p>
          <a:p>
            <a:r>
              <a:rPr lang="es-ES" dirty="0" err="1" smtClean="0"/>
              <a:t>Tramuntana</a:t>
            </a:r>
            <a:r>
              <a:rPr lang="es-ES" dirty="0" smtClean="0"/>
              <a:t>, Viento del norte con rachas de 120 km/h</a:t>
            </a:r>
          </a:p>
        </p:txBody>
      </p:sp>
      <p:pic>
        <p:nvPicPr>
          <p:cNvPr id="5" name="Marcador de conteni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75723" y="2261616"/>
            <a:ext cx="1152525" cy="3810000"/>
          </a:xfr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669" y="423926"/>
            <a:ext cx="1692632" cy="1730755"/>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2491" y="1560195"/>
            <a:ext cx="2143125" cy="2143125"/>
          </a:xfrm>
          <a:prstGeom prst="rect">
            <a:avLst/>
          </a:prstGeom>
          <a:effectLst>
            <a:softEdge rad="76200"/>
          </a:effectLst>
        </p:spPr>
      </p:pic>
    </p:spTree>
    <p:extLst>
      <p:ext uri="{BB962C8B-B14F-4D97-AF65-F5344CB8AC3E}">
        <p14:creationId xmlns:p14="http://schemas.microsoft.com/office/powerpoint/2010/main" val="3145115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Picapoll</a:t>
            </a:r>
            <a:endParaRPr lang="es-ES" dirty="0"/>
          </a:p>
        </p:txBody>
      </p:sp>
      <p:sp>
        <p:nvSpPr>
          <p:cNvPr id="9" name="Marcador de contenido 8"/>
          <p:cNvSpPr>
            <a:spLocks noGrp="1"/>
          </p:cNvSpPr>
          <p:nvPr>
            <p:ph sz="half" idx="2"/>
          </p:nvPr>
        </p:nvSpPr>
        <p:spPr>
          <a:xfrm>
            <a:off x="1069847" y="2093976"/>
            <a:ext cx="7494604" cy="3977640"/>
          </a:xfrm>
        </p:spPr>
        <p:txBody>
          <a:bodyPr>
            <a:normAutofit fontScale="85000" lnSpcReduction="20000"/>
          </a:bodyPr>
          <a:lstStyle/>
          <a:p>
            <a:r>
              <a:rPr lang="es-ES" dirty="0" smtClean="0"/>
              <a:t>Variedad conocida des de la época medieval en todos los territorios de habla catalana. Citas en Mallorca, </a:t>
            </a:r>
            <a:r>
              <a:rPr lang="es-ES" dirty="0" err="1" smtClean="0"/>
              <a:t>Bages</a:t>
            </a:r>
            <a:r>
              <a:rPr lang="es-ES" dirty="0" smtClean="0"/>
              <a:t>, </a:t>
            </a:r>
            <a:r>
              <a:rPr lang="es-ES" dirty="0" err="1" smtClean="0"/>
              <a:t>Cartoixa</a:t>
            </a:r>
            <a:r>
              <a:rPr lang="es-ES" dirty="0" smtClean="0"/>
              <a:t> </a:t>
            </a:r>
            <a:r>
              <a:rPr lang="es-ES" dirty="0" err="1" smtClean="0"/>
              <a:t>d’Escaladei</a:t>
            </a:r>
            <a:r>
              <a:rPr lang="es-ES" dirty="0" smtClean="0"/>
              <a:t>,</a:t>
            </a:r>
            <a:r>
              <a:rPr lang="es-ES" dirty="0"/>
              <a:t> Catalunya Nord, </a:t>
            </a:r>
            <a:r>
              <a:rPr lang="es-ES" dirty="0" smtClean="0"/>
              <a:t>…) </a:t>
            </a:r>
          </a:p>
          <a:p>
            <a:r>
              <a:rPr lang="es-ES" dirty="0" smtClean="0"/>
              <a:t>El </a:t>
            </a:r>
            <a:r>
              <a:rPr lang="es-ES" dirty="0" err="1" smtClean="0"/>
              <a:t>Picapoll</a:t>
            </a:r>
            <a:r>
              <a:rPr lang="es-ES" dirty="0" smtClean="0"/>
              <a:t> </a:t>
            </a:r>
            <a:r>
              <a:rPr lang="es-ES" dirty="0" err="1" smtClean="0"/>
              <a:t>negre</a:t>
            </a:r>
            <a:r>
              <a:rPr lang="es-ES" dirty="0" smtClean="0"/>
              <a:t> era la variedad tinta más comuna, de la cual se elaboraban vinos “</a:t>
            </a:r>
            <a:r>
              <a:rPr lang="es-ES" dirty="0" err="1" smtClean="0"/>
              <a:t>vermells</a:t>
            </a:r>
            <a:r>
              <a:rPr lang="es-ES" dirty="0" smtClean="0"/>
              <a:t> i </a:t>
            </a:r>
            <a:r>
              <a:rPr lang="es-ES" dirty="0" err="1" smtClean="0"/>
              <a:t>clarets</a:t>
            </a:r>
            <a:r>
              <a:rPr lang="es-ES" dirty="0" smtClean="0"/>
              <a:t>”</a:t>
            </a:r>
          </a:p>
          <a:p>
            <a:r>
              <a:rPr lang="es-ES" dirty="0" smtClean="0"/>
              <a:t>La cita más antigua del </a:t>
            </a:r>
            <a:r>
              <a:rPr lang="es-ES" dirty="0" err="1" smtClean="0"/>
              <a:t>Picapoll</a:t>
            </a:r>
            <a:r>
              <a:rPr lang="es-ES" dirty="0" smtClean="0"/>
              <a:t> </a:t>
            </a:r>
            <a:r>
              <a:rPr lang="es-ES" dirty="0" err="1" smtClean="0"/>
              <a:t>blanc</a:t>
            </a:r>
            <a:r>
              <a:rPr lang="es-ES" dirty="0" smtClean="0"/>
              <a:t> corresponde a un tratado manuscrito de agricultura, datado a finales del siglo XV:</a:t>
            </a:r>
          </a:p>
          <a:p>
            <a:pPr marL="0" indent="0">
              <a:buNone/>
            </a:pPr>
            <a:r>
              <a:rPr lang="es-ES" dirty="0" smtClean="0"/>
              <a:t>“Si </a:t>
            </a:r>
            <a:r>
              <a:rPr lang="es-ES" dirty="0" err="1" smtClean="0"/>
              <a:t>volets</a:t>
            </a:r>
            <a:r>
              <a:rPr lang="es-ES" dirty="0" smtClean="0"/>
              <a:t> </a:t>
            </a:r>
            <a:r>
              <a:rPr lang="es-ES" dirty="0" err="1" smtClean="0"/>
              <a:t>fer</a:t>
            </a:r>
            <a:r>
              <a:rPr lang="es-ES" dirty="0" smtClean="0"/>
              <a:t> un bon </a:t>
            </a:r>
            <a:r>
              <a:rPr lang="es-ES" dirty="0" err="1" smtClean="0"/>
              <a:t>vincuyt</a:t>
            </a:r>
            <a:r>
              <a:rPr lang="es-ES" dirty="0" smtClean="0"/>
              <a:t> </a:t>
            </a:r>
            <a:r>
              <a:rPr lang="es-ES" dirty="0" err="1" smtClean="0"/>
              <a:t>prenets</a:t>
            </a:r>
            <a:r>
              <a:rPr lang="es-ES" dirty="0" smtClean="0"/>
              <a:t> la </a:t>
            </a:r>
            <a:r>
              <a:rPr lang="es-ES" dirty="0" err="1" smtClean="0"/>
              <a:t>verema</a:t>
            </a:r>
            <a:r>
              <a:rPr lang="es-ES" dirty="0" smtClean="0"/>
              <a:t> del </a:t>
            </a:r>
            <a:r>
              <a:rPr lang="es-ES" dirty="0" err="1" smtClean="0"/>
              <a:t>picapoll</a:t>
            </a:r>
            <a:r>
              <a:rPr lang="es-ES" dirty="0" smtClean="0"/>
              <a:t> que </a:t>
            </a:r>
            <a:r>
              <a:rPr lang="es-ES" dirty="0" err="1" smtClean="0"/>
              <a:t>més</a:t>
            </a:r>
            <a:r>
              <a:rPr lang="es-ES" dirty="0" smtClean="0"/>
              <a:t> hi val o </a:t>
            </a:r>
            <a:r>
              <a:rPr lang="es-ES" dirty="0" err="1" smtClean="0"/>
              <a:t>altre</a:t>
            </a:r>
            <a:r>
              <a:rPr lang="es-ES" dirty="0" smtClean="0"/>
              <a:t> </a:t>
            </a:r>
            <a:r>
              <a:rPr lang="es-ES" dirty="0" err="1" smtClean="0"/>
              <a:t>verema</a:t>
            </a:r>
            <a:r>
              <a:rPr lang="es-ES" dirty="0" smtClean="0"/>
              <a:t> e </a:t>
            </a:r>
            <a:r>
              <a:rPr lang="es-ES" dirty="0" err="1" smtClean="0"/>
              <a:t>veremats</a:t>
            </a:r>
            <a:r>
              <a:rPr lang="es-ES" dirty="0" smtClean="0"/>
              <a:t>-la ab sol[…]” (Luna, 2011, p.67)</a:t>
            </a:r>
          </a:p>
          <a:p>
            <a:r>
              <a:rPr lang="es-ES" dirty="0" smtClean="0"/>
              <a:t>Actualmente minoritaria, desaparecida en Mallorca, en la Catalunya Nord prácticamente desaparecida y en Catalunya pocas ha plantadas</a:t>
            </a:r>
          </a:p>
          <a:p>
            <a:r>
              <a:rPr lang="es-ES" dirty="0" smtClean="0"/>
              <a:t>Sinonimias: Mamella de monja</a:t>
            </a:r>
          </a:p>
          <a:p>
            <a:r>
              <a:rPr lang="es-ES" dirty="0" smtClean="0"/>
              <a:t>Superficie conreada: 58 ha (RVC 12/9/2017), la mayoría en el Pla de </a:t>
            </a:r>
            <a:r>
              <a:rPr lang="es-ES" dirty="0" err="1" smtClean="0"/>
              <a:t>Bages</a:t>
            </a:r>
            <a:endParaRPr lang="es-ES" dirty="0"/>
          </a:p>
        </p:txBody>
      </p:sp>
      <p:pic>
        <p:nvPicPr>
          <p:cNvPr id="5" name="Marcador de conteni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50999" y="2525136"/>
            <a:ext cx="2177249" cy="3115319"/>
          </a:xfrm>
          <a:effectLst>
            <a:softEdge rad="76200"/>
          </a:effectLst>
        </p:spPr>
      </p:pic>
    </p:spTree>
    <p:extLst>
      <p:ext uri="{BB962C8B-B14F-4D97-AF65-F5344CB8AC3E}">
        <p14:creationId xmlns:p14="http://schemas.microsoft.com/office/powerpoint/2010/main" val="1918286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Picapoll</a:t>
            </a:r>
            <a:endParaRPr lang="es-ES" dirty="0"/>
          </a:p>
        </p:txBody>
      </p:sp>
      <p:sp>
        <p:nvSpPr>
          <p:cNvPr id="9" name="Marcador de contenido 8"/>
          <p:cNvSpPr>
            <a:spLocks noGrp="1"/>
          </p:cNvSpPr>
          <p:nvPr>
            <p:ph sz="half" idx="2"/>
          </p:nvPr>
        </p:nvSpPr>
        <p:spPr>
          <a:xfrm>
            <a:off x="1069847" y="2093976"/>
            <a:ext cx="8475861" cy="3977640"/>
          </a:xfrm>
        </p:spPr>
        <p:txBody>
          <a:bodyPr>
            <a:normAutofit fontScale="92500" lnSpcReduction="20000"/>
          </a:bodyPr>
          <a:lstStyle/>
          <a:p>
            <a:r>
              <a:rPr lang="es-ES" dirty="0" err="1" smtClean="0"/>
              <a:t>Abadal</a:t>
            </a:r>
            <a:r>
              <a:rPr lang="es-ES" dirty="0" smtClean="0"/>
              <a:t> </a:t>
            </a:r>
            <a:r>
              <a:rPr lang="es-ES" dirty="0" err="1" smtClean="0"/>
              <a:t>Picapoll</a:t>
            </a:r>
            <a:endParaRPr lang="es-ES" dirty="0" smtClean="0"/>
          </a:p>
          <a:p>
            <a:r>
              <a:rPr lang="es-ES" dirty="0" smtClean="0"/>
              <a:t>Bodegas </a:t>
            </a:r>
            <a:r>
              <a:rPr lang="es-ES" dirty="0" err="1" smtClean="0"/>
              <a:t>Abadal</a:t>
            </a:r>
            <a:endParaRPr lang="es-ES" dirty="0" smtClean="0"/>
          </a:p>
          <a:p>
            <a:r>
              <a:rPr lang="es-ES" dirty="0" smtClean="0"/>
              <a:t>DO Pla de </a:t>
            </a:r>
            <a:r>
              <a:rPr lang="es-ES" dirty="0" err="1" smtClean="0"/>
              <a:t>Bages</a:t>
            </a:r>
            <a:endParaRPr lang="es-ES" dirty="0" smtClean="0"/>
          </a:p>
          <a:p>
            <a:r>
              <a:rPr lang="es-ES" dirty="0" smtClean="0"/>
              <a:t>Añada: 2021</a:t>
            </a:r>
          </a:p>
          <a:p>
            <a:r>
              <a:rPr lang="es-ES" dirty="0"/>
              <a:t>Uvas procedentes de viñedo viejo</a:t>
            </a:r>
          </a:p>
          <a:p>
            <a:r>
              <a:rPr lang="es-ES" dirty="0" smtClean="0"/>
              <a:t>3 meses sobre lías</a:t>
            </a:r>
          </a:p>
          <a:p>
            <a:r>
              <a:rPr lang="es-ES" dirty="0" smtClean="0"/>
              <a:t>Primer </a:t>
            </a:r>
            <a:r>
              <a:rPr lang="es-ES" dirty="0" err="1" smtClean="0"/>
              <a:t>monovarietal</a:t>
            </a:r>
            <a:r>
              <a:rPr lang="es-ES" dirty="0" smtClean="0"/>
              <a:t> de </a:t>
            </a:r>
            <a:r>
              <a:rPr lang="es-ES" dirty="0" err="1" smtClean="0"/>
              <a:t>Picapoll</a:t>
            </a:r>
            <a:r>
              <a:rPr lang="es-ES" dirty="0" smtClean="0"/>
              <a:t> del mercado (según la bodega)</a:t>
            </a:r>
          </a:p>
          <a:p>
            <a:endParaRPr lang="es-ES" dirty="0"/>
          </a:p>
          <a:p>
            <a:r>
              <a:rPr lang="es-ES" dirty="0" smtClean="0"/>
              <a:t>Primer indicio: almazara y prensa del </a:t>
            </a:r>
            <a:r>
              <a:rPr lang="es-ES" dirty="0" err="1" smtClean="0"/>
              <a:t>s.V</a:t>
            </a:r>
            <a:endParaRPr lang="es-ES" dirty="0" smtClean="0"/>
          </a:p>
          <a:p>
            <a:r>
              <a:rPr lang="es-ES" dirty="0" smtClean="0"/>
              <a:t>Gran importancia del conreo vitícola gracias a los monjes benedictinos</a:t>
            </a:r>
          </a:p>
        </p:txBody>
      </p:sp>
      <p:pic>
        <p:nvPicPr>
          <p:cNvPr id="4" name="Marcador de contenido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27148" y="2042876"/>
            <a:ext cx="1391820" cy="4079839"/>
          </a:xfrm>
          <a:effectLst>
            <a:softEdge rad="127000"/>
          </a:effec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6428" y="382524"/>
            <a:ext cx="1773259" cy="1813560"/>
          </a:xfrm>
          <a:prstGeom prst="rect">
            <a:avLst/>
          </a:prstGeom>
          <a:effectLst>
            <a:softEdge rad="25400"/>
          </a:effec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2057" y="1779949"/>
            <a:ext cx="1905000" cy="2038350"/>
          </a:xfrm>
          <a:prstGeom prst="rect">
            <a:avLst/>
          </a:prstGeom>
          <a:effectLst>
            <a:softEdge rad="38100"/>
          </a:effectLst>
        </p:spPr>
      </p:pic>
    </p:spTree>
    <p:extLst>
      <p:ext uri="{BB962C8B-B14F-4D97-AF65-F5344CB8AC3E}">
        <p14:creationId xmlns:p14="http://schemas.microsoft.com/office/powerpoint/2010/main" val="39655864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TM03090434[[fn=Letras en madera]]</Template>
  <TotalTime>843</TotalTime>
  <Words>1221</Words>
  <Application>Microsoft Office PowerPoint</Application>
  <PresentationFormat>Panorámica</PresentationFormat>
  <Paragraphs>144</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Rockwell</vt:lpstr>
      <vt:lpstr>Rockwell Condensed</vt:lpstr>
      <vt:lpstr>Wingdings</vt:lpstr>
      <vt:lpstr>Tipo de madera</vt:lpstr>
      <vt:lpstr>Varietats blanques de catalunya</vt:lpstr>
      <vt:lpstr>Variedades blancas de catalunya</vt:lpstr>
      <vt:lpstr>DENOMINACIONES DE ORIGEN CATALANAS</vt:lpstr>
      <vt:lpstr>Garnatxa blanca</vt:lpstr>
      <vt:lpstr>Garnatxa blanca</vt:lpstr>
      <vt:lpstr>Garnatxa Roja</vt:lpstr>
      <vt:lpstr>Garnatxa Roja</vt:lpstr>
      <vt:lpstr>Picapoll</vt:lpstr>
      <vt:lpstr>Picapoll</vt:lpstr>
      <vt:lpstr>parellada</vt:lpstr>
      <vt:lpstr>parellada</vt:lpstr>
      <vt:lpstr>Subirat Parent</vt:lpstr>
      <vt:lpstr>Subirat Parent</vt:lpstr>
      <vt:lpstr>Pansa Blanca - Xarel·lo Cartoixà (vermell)</vt:lpstr>
      <vt:lpstr>Pansa Blanca</vt:lpstr>
      <vt:lpstr>Xarel·lo</vt:lpstr>
      <vt:lpstr>Cartoixà Vermell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Varietats blanques de catalunya</dc:title>
  <dc:creator>Compaq</dc:creator>
  <cp:lastModifiedBy>Compaq</cp:lastModifiedBy>
  <cp:revision>64</cp:revision>
  <dcterms:created xsi:type="dcterms:W3CDTF">2022-06-11T17:02:42Z</dcterms:created>
  <dcterms:modified xsi:type="dcterms:W3CDTF">2022-06-18T12:53:11Z</dcterms:modified>
</cp:coreProperties>
</file>